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sldIdLst>
    <p:sldId id="256" r:id="rId2"/>
    <p:sldId id="257" r:id="rId3"/>
    <p:sldId id="258" r:id="rId4"/>
    <p:sldId id="266" r:id="rId5"/>
    <p:sldId id="267" r:id="rId6"/>
    <p:sldId id="268" r:id="rId7"/>
    <p:sldId id="270" r:id="rId8"/>
    <p:sldId id="269" r:id="rId9"/>
    <p:sldId id="271" r:id="rId10"/>
    <p:sldId id="272" r:id="rId11"/>
    <p:sldId id="273" r:id="rId12"/>
    <p:sldId id="259" r:id="rId13"/>
    <p:sldId id="274" r:id="rId14"/>
    <p:sldId id="263" r:id="rId15"/>
    <p:sldId id="261" r:id="rId16"/>
    <p:sldId id="262" r:id="rId17"/>
    <p:sldId id="260" r:id="rId18"/>
    <p:sldId id="26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54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10E471-3BE7-46D3-B860-5862F8727F73}" type="doc">
      <dgm:prSet loTypeId="urn:microsoft.com/office/officeart/2008/layout/BubblePictureList" loCatId="picture" qsTypeId="urn:microsoft.com/office/officeart/2005/8/quickstyle/simple1" qsCatId="simple" csTypeId="urn:microsoft.com/office/officeart/2005/8/colors/accent1_2" csCatId="accent1" phldr="1"/>
      <dgm:spPr/>
      <dgm:t>
        <a:bodyPr/>
        <a:lstStyle/>
        <a:p>
          <a:endParaRPr lang="ru-RU"/>
        </a:p>
      </dgm:t>
    </dgm:pt>
    <dgm:pt modelId="{E77C85D9-852B-41CD-B186-642C1F474725}">
      <dgm:prSet phldrT="[Текст]" custT="1"/>
      <dgm:spPr/>
      <dgm:t>
        <a:bodyPr/>
        <a:lstStyle/>
        <a:p>
          <a:pPr algn="ctr"/>
          <a:r>
            <a:rPr lang="ru-RU" sz="2400" b="1" dirty="0" err="1" smtClean="0">
              <a:solidFill>
                <a:srgbClr val="FF0000"/>
              </a:solidFill>
              <a:latin typeface="Times New Roman" panose="02020603050405020304" pitchFamily="18" charset="0"/>
              <a:cs typeface="Times New Roman" panose="02020603050405020304" pitchFamily="18" charset="0"/>
            </a:rPr>
            <a:t>Т</a:t>
          </a:r>
          <a:r>
            <a:rPr lang="ru-RU" sz="2400" b="1" dirty="0" err="1" smtClean="0">
              <a:solidFill>
                <a:schemeClr val="tx1"/>
              </a:solidFill>
              <a:latin typeface="Times New Roman" panose="02020603050405020304" pitchFamily="18" charset="0"/>
              <a:cs typeface="Times New Roman" panose="02020603050405020304" pitchFamily="18" charset="0"/>
            </a:rPr>
            <a:t>ажриба</a:t>
          </a:r>
          <a:endParaRPr lang="ru-RU" sz="2400" b="1" dirty="0">
            <a:solidFill>
              <a:schemeClr val="tx1"/>
            </a:solidFill>
            <a:latin typeface="Times New Roman" panose="02020603050405020304" pitchFamily="18" charset="0"/>
            <a:cs typeface="Times New Roman" panose="02020603050405020304" pitchFamily="18" charset="0"/>
          </a:endParaRPr>
        </a:p>
      </dgm:t>
    </dgm:pt>
    <dgm:pt modelId="{2C787C9F-9BF9-4E7D-9F28-CE80D866920B}" type="parTrans" cxnId="{53A46F01-FF35-450C-B814-01F3076A9E11}">
      <dgm:prSet/>
      <dgm:spPr/>
      <dgm:t>
        <a:bodyPr/>
        <a:lstStyle/>
        <a:p>
          <a:endParaRPr lang="ru-RU"/>
        </a:p>
      </dgm:t>
    </dgm:pt>
    <dgm:pt modelId="{B02394BA-C7D3-4AC6-91B2-67F685933379}" type="sibTrans" cxnId="{53A46F01-FF35-450C-B814-01F3076A9E11}">
      <dgm:prSet/>
      <dgm:spPr>
        <a:blipFill dpi="0" rotWithShape="1">
          <a:blip xmlns:r="http://schemas.openxmlformats.org/officeDocument/2006/relationships" r:embed="rId1">
            <a:extLst/>
          </a:blip>
          <a:srcRect/>
          <a:stretch>
            <a:fillRect/>
          </a:stretch>
        </a:blipFill>
      </dgm:spPr>
      <dgm:t>
        <a:bodyPr/>
        <a:lstStyle/>
        <a:p>
          <a:endParaRPr lang="ru-RU"/>
        </a:p>
      </dgm:t>
    </dgm:pt>
    <dgm:pt modelId="{A98C76C6-C829-4D7F-9DCC-DEB58CA35ECA}">
      <dgm:prSet phldrT="[Текст]" custT="1"/>
      <dgm:spPr/>
      <dgm:t>
        <a:bodyPr/>
        <a:lstStyle/>
        <a:p>
          <a:pPr algn="ctr"/>
          <a:r>
            <a:rPr lang="ru-RU" sz="2000" b="1" dirty="0" err="1" smtClean="0">
              <a:solidFill>
                <a:srgbClr val="FF0000"/>
              </a:solidFill>
              <a:latin typeface="Times New Roman" panose="02020603050405020304" pitchFamily="18" charset="0"/>
              <a:cs typeface="Times New Roman" panose="02020603050405020304" pitchFamily="18" charset="0"/>
            </a:rPr>
            <a:t>М</a:t>
          </a:r>
          <a:r>
            <a:rPr lang="ru-RU" sz="2000" b="1" dirty="0" err="1" smtClean="0">
              <a:solidFill>
                <a:schemeClr val="tx1"/>
              </a:solidFill>
              <a:latin typeface="Times New Roman" panose="02020603050405020304" pitchFamily="18" charset="0"/>
              <a:cs typeface="Times New Roman" panose="02020603050405020304" pitchFamily="18" charset="0"/>
            </a:rPr>
            <a:t>уваффақият</a:t>
          </a:r>
          <a:endParaRPr lang="ru-RU" sz="2000" b="1" dirty="0">
            <a:solidFill>
              <a:schemeClr val="tx1"/>
            </a:solidFill>
            <a:latin typeface="Times New Roman" panose="02020603050405020304" pitchFamily="18" charset="0"/>
            <a:cs typeface="Times New Roman" panose="02020603050405020304" pitchFamily="18" charset="0"/>
          </a:endParaRPr>
        </a:p>
      </dgm:t>
    </dgm:pt>
    <dgm:pt modelId="{4261D520-929C-468A-BF70-045923C88C62}" type="parTrans" cxnId="{6304FB1F-BACF-448C-BE75-BA83B9DC0935}">
      <dgm:prSet/>
      <dgm:spPr/>
      <dgm:t>
        <a:bodyPr/>
        <a:lstStyle/>
        <a:p>
          <a:endParaRPr lang="ru-RU"/>
        </a:p>
      </dgm:t>
    </dgm:pt>
    <dgm:pt modelId="{7A54E502-28A5-4A1C-8A4D-FC16777E88FD}" type="sibTrans" cxnId="{6304FB1F-BACF-448C-BE75-BA83B9DC0935}">
      <dgm:prSet/>
      <dgm:spPr>
        <a:blipFill dpi="0" rotWithShape="1">
          <a:blip xmlns:r="http://schemas.openxmlformats.org/officeDocument/2006/relationships" r:embed="rId2">
            <a:extLst/>
          </a:blip>
          <a:srcRect/>
          <a:stretch>
            <a:fillRect/>
          </a:stretch>
        </a:blipFill>
      </dgm:spPr>
      <dgm:t>
        <a:bodyPr/>
        <a:lstStyle/>
        <a:p>
          <a:endParaRPr lang="ru-RU"/>
        </a:p>
      </dgm:t>
    </dgm:pt>
    <dgm:pt modelId="{F442A05F-8D3C-40A5-B874-A5F22B946AC0}">
      <dgm:prSet phldrT="[Текст]" custT="1"/>
      <dgm:spPr/>
      <dgm:t>
        <a:bodyPr/>
        <a:lstStyle/>
        <a:p>
          <a:pPr algn="ctr"/>
          <a:r>
            <a:rPr lang="ru-RU" sz="2400" b="1" dirty="0" err="1"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С</a:t>
          </a:r>
          <a:r>
            <a:rPr lang="ru-RU" sz="2400" b="1" dirty="0" err="1" smtClean="0">
              <a:solidFill>
                <a:schemeClr val="tx1"/>
              </a:solidFill>
              <a:latin typeface="Times New Roman" panose="02020603050405020304" pitchFamily="18" charset="0"/>
              <a:ea typeface="SimSun" panose="02010600030101010101" pitchFamily="2" charset="-122"/>
              <a:cs typeface="Times New Roman" panose="02020603050405020304" pitchFamily="18" charset="0"/>
            </a:rPr>
            <a:t>ифат</a:t>
          </a:r>
          <a:endParaRPr lang="ru-RU" sz="2400" b="1"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dgm:t>
    </dgm:pt>
    <dgm:pt modelId="{7BB08E03-6159-4C53-A6FB-0B68CC03776B}" type="parTrans" cxnId="{6471E6B7-2811-4449-98B4-0A2EEC3E1405}">
      <dgm:prSet/>
      <dgm:spPr/>
      <dgm:t>
        <a:bodyPr/>
        <a:lstStyle/>
        <a:p>
          <a:endParaRPr lang="ru-RU"/>
        </a:p>
      </dgm:t>
    </dgm:pt>
    <dgm:pt modelId="{D60B686C-CBD8-43DF-899B-9898A8DDC849}" type="sibTrans" cxnId="{6471E6B7-2811-4449-98B4-0A2EEC3E1405}">
      <dgm:prSet/>
      <dgm:spPr>
        <a:blipFill dpi="0" rotWithShape="1">
          <a:blip xmlns:r="http://schemas.openxmlformats.org/officeDocument/2006/relationships" r:embed="rId3">
            <a:extLst/>
          </a:blip>
          <a:srcRect/>
          <a:stretch>
            <a:fillRect/>
          </a:stretch>
        </a:blipFill>
      </dgm:spPr>
      <dgm:t>
        <a:bodyPr/>
        <a:lstStyle/>
        <a:p>
          <a:endParaRPr lang="ru-RU"/>
        </a:p>
      </dgm:t>
    </dgm:pt>
    <dgm:pt modelId="{745EDE9B-BA7B-44EF-A3DF-4C2334D3CBE9}" type="pres">
      <dgm:prSet presAssocID="{5310E471-3BE7-46D3-B860-5862F8727F73}" presName="Name0" presStyleCnt="0">
        <dgm:presLayoutVars>
          <dgm:chMax val="8"/>
          <dgm:chPref val="8"/>
          <dgm:dir/>
        </dgm:presLayoutVars>
      </dgm:prSet>
      <dgm:spPr/>
      <dgm:t>
        <a:bodyPr/>
        <a:lstStyle/>
        <a:p>
          <a:endParaRPr lang="ru-RU"/>
        </a:p>
      </dgm:t>
    </dgm:pt>
    <dgm:pt modelId="{B16CC687-5E69-4E40-9BF0-8538CA209B42}" type="pres">
      <dgm:prSet presAssocID="{E77C85D9-852B-41CD-B186-642C1F474725}" presName="parent_text_1" presStyleLbl="revTx" presStyleIdx="0" presStyleCnt="3" custScaleY="59407" custLinFactNeighborX="6490" custLinFactNeighborY="0">
        <dgm:presLayoutVars>
          <dgm:chMax val="0"/>
          <dgm:chPref val="0"/>
          <dgm:bulletEnabled val="1"/>
        </dgm:presLayoutVars>
      </dgm:prSet>
      <dgm:spPr/>
      <dgm:t>
        <a:bodyPr/>
        <a:lstStyle/>
        <a:p>
          <a:endParaRPr lang="ru-RU"/>
        </a:p>
      </dgm:t>
    </dgm:pt>
    <dgm:pt modelId="{A36CF3A7-70DE-4056-B671-26C05BDD918D}" type="pres">
      <dgm:prSet presAssocID="{E77C85D9-852B-41CD-B186-642C1F474725}" presName="image_accent_1" presStyleCnt="0"/>
      <dgm:spPr/>
    </dgm:pt>
    <dgm:pt modelId="{9C7ADCE8-7EAD-4D76-B04D-683B8EC3B018}" type="pres">
      <dgm:prSet presAssocID="{E77C85D9-852B-41CD-B186-642C1F474725}" presName="imageAccentRepeatNode" presStyleLbl="alignNode1" presStyleIdx="0" presStyleCnt="6"/>
      <dgm:spPr/>
    </dgm:pt>
    <dgm:pt modelId="{24689001-B1D2-4788-899C-F2D04EABC6B9}" type="pres">
      <dgm:prSet presAssocID="{E77C85D9-852B-41CD-B186-642C1F474725}" presName="accent_1" presStyleLbl="alignNode1" presStyleIdx="1" presStyleCnt="6" custLinFactNeighborX="-20796" custLinFactNeighborY="16226"/>
      <dgm:spPr/>
    </dgm:pt>
    <dgm:pt modelId="{DBB45F8A-A00F-4E96-BC93-304E03C3669F}" type="pres">
      <dgm:prSet presAssocID="{B02394BA-C7D3-4AC6-91B2-67F685933379}" presName="image_1" presStyleCnt="0"/>
      <dgm:spPr/>
    </dgm:pt>
    <dgm:pt modelId="{9237B704-5EDE-4720-9F34-2299A1DDFA92}" type="pres">
      <dgm:prSet presAssocID="{B02394BA-C7D3-4AC6-91B2-67F685933379}" presName="imageRepeatNode" presStyleLbl="fgImgPlace1" presStyleIdx="0" presStyleCnt="3"/>
      <dgm:spPr/>
      <dgm:t>
        <a:bodyPr/>
        <a:lstStyle/>
        <a:p>
          <a:endParaRPr lang="ru-RU"/>
        </a:p>
      </dgm:t>
    </dgm:pt>
    <dgm:pt modelId="{491754A8-EDE1-4870-977B-D98130C2BC41}" type="pres">
      <dgm:prSet presAssocID="{A98C76C6-C829-4D7F-9DCC-DEB58CA35ECA}" presName="parent_text_2" presStyleLbl="revTx" presStyleIdx="1" presStyleCnt="3" custScaleX="124337" custLinFactY="829" custLinFactNeighborX="-17847" custLinFactNeighborY="100000">
        <dgm:presLayoutVars>
          <dgm:chMax val="0"/>
          <dgm:chPref val="0"/>
          <dgm:bulletEnabled val="1"/>
        </dgm:presLayoutVars>
      </dgm:prSet>
      <dgm:spPr/>
      <dgm:t>
        <a:bodyPr/>
        <a:lstStyle/>
        <a:p>
          <a:endParaRPr lang="ru-RU"/>
        </a:p>
      </dgm:t>
    </dgm:pt>
    <dgm:pt modelId="{4E20D829-FC4A-41E4-B7F7-34D24BA39E47}" type="pres">
      <dgm:prSet presAssocID="{A98C76C6-C829-4D7F-9DCC-DEB58CA35ECA}" presName="image_accent_2" presStyleCnt="0"/>
      <dgm:spPr/>
    </dgm:pt>
    <dgm:pt modelId="{DAB92F79-488C-4C36-AC53-BA221A5B2948}" type="pres">
      <dgm:prSet presAssocID="{A98C76C6-C829-4D7F-9DCC-DEB58CA35ECA}" presName="imageAccentRepeatNode" presStyleLbl="alignNode1" presStyleIdx="2" presStyleCnt="6"/>
      <dgm:spPr/>
    </dgm:pt>
    <dgm:pt modelId="{763F3DC8-4715-4DF9-BCC1-AE44180013C4}" type="pres">
      <dgm:prSet presAssocID="{7A54E502-28A5-4A1C-8A4D-FC16777E88FD}" presName="image_2" presStyleCnt="0"/>
      <dgm:spPr/>
    </dgm:pt>
    <dgm:pt modelId="{CCCEA7A4-2F46-47A2-A80F-147987F7A0E6}" type="pres">
      <dgm:prSet presAssocID="{7A54E502-28A5-4A1C-8A4D-FC16777E88FD}" presName="imageRepeatNode" presStyleLbl="fgImgPlace1" presStyleIdx="1" presStyleCnt="3"/>
      <dgm:spPr/>
      <dgm:t>
        <a:bodyPr/>
        <a:lstStyle/>
        <a:p>
          <a:endParaRPr lang="ru-RU"/>
        </a:p>
      </dgm:t>
    </dgm:pt>
    <dgm:pt modelId="{E5D2E60D-4CCF-411A-B223-0AC0A318C54A}" type="pres">
      <dgm:prSet presAssocID="{F442A05F-8D3C-40A5-B874-A5F22B946AC0}" presName="image_accent_3" presStyleCnt="0"/>
      <dgm:spPr/>
    </dgm:pt>
    <dgm:pt modelId="{3479EC31-73EF-4BBD-A50C-E1F32D343405}" type="pres">
      <dgm:prSet presAssocID="{F442A05F-8D3C-40A5-B874-A5F22B946AC0}" presName="imageAccentRepeatNode" presStyleLbl="alignNode1" presStyleIdx="3" presStyleCnt="6"/>
      <dgm:spPr/>
    </dgm:pt>
    <dgm:pt modelId="{05FF21C5-D6D3-4830-9598-79C9EA1F6B2A}" type="pres">
      <dgm:prSet presAssocID="{F442A05F-8D3C-40A5-B874-A5F22B946AC0}" presName="parent_text_3" presStyleLbl="revTx" presStyleIdx="2" presStyleCnt="3" custLinFactNeighborX="-15782" custLinFactNeighborY="-35391">
        <dgm:presLayoutVars>
          <dgm:chMax val="0"/>
          <dgm:chPref val="0"/>
          <dgm:bulletEnabled val="1"/>
        </dgm:presLayoutVars>
      </dgm:prSet>
      <dgm:spPr/>
      <dgm:t>
        <a:bodyPr/>
        <a:lstStyle/>
        <a:p>
          <a:endParaRPr lang="ru-RU"/>
        </a:p>
      </dgm:t>
    </dgm:pt>
    <dgm:pt modelId="{162A7952-77AB-4E90-A497-CA6E9BD1694C}" type="pres">
      <dgm:prSet presAssocID="{F442A05F-8D3C-40A5-B874-A5F22B946AC0}" presName="accent_2" presStyleLbl="alignNode1" presStyleIdx="4" presStyleCnt="6" custLinFactY="100000" custLinFactNeighborX="93153" custLinFactNeighborY="167446"/>
      <dgm:spPr/>
    </dgm:pt>
    <dgm:pt modelId="{5CD0BD33-ED5D-4A2B-BFFA-E4A0D756427B}" type="pres">
      <dgm:prSet presAssocID="{F442A05F-8D3C-40A5-B874-A5F22B946AC0}" presName="accent_3" presStyleLbl="alignNode1" presStyleIdx="5" presStyleCnt="6" custLinFactX="-172141" custLinFactNeighborX="-200000" custLinFactNeighborY="18534"/>
      <dgm:spPr/>
    </dgm:pt>
    <dgm:pt modelId="{CF615CAA-ED52-4954-8735-0476B55AD6C9}" type="pres">
      <dgm:prSet presAssocID="{D60B686C-CBD8-43DF-899B-9898A8DDC849}" presName="image_3" presStyleCnt="0"/>
      <dgm:spPr/>
    </dgm:pt>
    <dgm:pt modelId="{3DCC1ADF-9A42-4CB9-B3A1-6DCB91F363BB}" type="pres">
      <dgm:prSet presAssocID="{D60B686C-CBD8-43DF-899B-9898A8DDC849}" presName="imageRepeatNode" presStyleLbl="fgImgPlace1" presStyleIdx="2" presStyleCnt="3"/>
      <dgm:spPr/>
      <dgm:t>
        <a:bodyPr/>
        <a:lstStyle/>
        <a:p>
          <a:endParaRPr lang="ru-RU"/>
        </a:p>
      </dgm:t>
    </dgm:pt>
  </dgm:ptLst>
  <dgm:cxnLst>
    <dgm:cxn modelId="{8B88A88A-A225-4646-8410-D37A3D122314}" type="presOf" srcId="{7A54E502-28A5-4A1C-8A4D-FC16777E88FD}" destId="{CCCEA7A4-2F46-47A2-A80F-147987F7A0E6}" srcOrd="0" destOrd="0" presId="urn:microsoft.com/office/officeart/2008/layout/BubblePictureList"/>
    <dgm:cxn modelId="{8FA4C845-B79C-4E4D-B41D-7B941EF36749}" type="presOf" srcId="{D60B686C-CBD8-43DF-899B-9898A8DDC849}" destId="{3DCC1ADF-9A42-4CB9-B3A1-6DCB91F363BB}" srcOrd="0" destOrd="0" presId="urn:microsoft.com/office/officeart/2008/layout/BubblePictureList"/>
    <dgm:cxn modelId="{199A3CFE-DE8F-4248-8A11-BF8172924D58}" type="presOf" srcId="{A98C76C6-C829-4D7F-9DCC-DEB58CA35ECA}" destId="{491754A8-EDE1-4870-977B-D98130C2BC41}" srcOrd="0" destOrd="0" presId="urn:microsoft.com/office/officeart/2008/layout/BubblePictureList"/>
    <dgm:cxn modelId="{53A46F01-FF35-450C-B814-01F3076A9E11}" srcId="{5310E471-3BE7-46D3-B860-5862F8727F73}" destId="{E77C85D9-852B-41CD-B186-642C1F474725}" srcOrd="0" destOrd="0" parTransId="{2C787C9F-9BF9-4E7D-9F28-CE80D866920B}" sibTransId="{B02394BA-C7D3-4AC6-91B2-67F685933379}"/>
    <dgm:cxn modelId="{404EB641-5A5C-4FC0-8C48-D6C97865BBEC}" type="presOf" srcId="{F442A05F-8D3C-40A5-B874-A5F22B946AC0}" destId="{05FF21C5-D6D3-4830-9598-79C9EA1F6B2A}" srcOrd="0" destOrd="0" presId="urn:microsoft.com/office/officeart/2008/layout/BubblePictureList"/>
    <dgm:cxn modelId="{6304FB1F-BACF-448C-BE75-BA83B9DC0935}" srcId="{5310E471-3BE7-46D3-B860-5862F8727F73}" destId="{A98C76C6-C829-4D7F-9DCC-DEB58CA35ECA}" srcOrd="1" destOrd="0" parTransId="{4261D520-929C-468A-BF70-045923C88C62}" sibTransId="{7A54E502-28A5-4A1C-8A4D-FC16777E88FD}"/>
    <dgm:cxn modelId="{B1CB8EA0-EC98-4379-A270-93A28080E848}" type="presOf" srcId="{B02394BA-C7D3-4AC6-91B2-67F685933379}" destId="{9237B704-5EDE-4720-9F34-2299A1DDFA92}" srcOrd="0" destOrd="0" presId="urn:microsoft.com/office/officeart/2008/layout/BubblePictureList"/>
    <dgm:cxn modelId="{6471E6B7-2811-4449-98B4-0A2EEC3E1405}" srcId="{5310E471-3BE7-46D3-B860-5862F8727F73}" destId="{F442A05F-8D3C-40A5-B874-A5F22B946AC0}" srcOrd="2" destOrd="0" parTransId="{7BB08E03-6159-4C53-A6FB-0B68CC03776B}" sibTransId="{D60B686C-CBD8-43DF-899B-9898A8DDC849}"/>
    <dgm:cxn modelId="{004C11EB-8A99-4111-AECF-FBEABDDFD0CD}" type="presOf" srcId="{5310E471-3BE7-46D3-B860-5862F8727F73}" destId="{745EDE9B-BA7B-44EF-A3DF-4C2334D3CBE9}" srcOrd="0" destOrd="0" presId="urn:microsoft.com/office/officeart/2008/layout/BubblePictureList"/>
    <dgm:cxn modelId="{93DF5907-D60D-46BD-9652-913A0E088D07}" type="presOf" srcId="{E77C85D9-852B-41CD-B186-642C1F474725}" destId="{B16CC687-5E69-4E40-9BF0-8538CA209B42}" srcOrd="0" destOrd="0" presId="urn:microsoft.com/office/officeart/2008/layout/BubblePictureList"/>
    <dgm:cxn modelId="{A7F54BB5-7B6B-4C6A-8318-C8087697E9D0}" type="presParOf" srcId="{745EDE9B-BA7B-44EF-A3DF-4C2334D3CBE9}" destId="{B16CC687-5E69-4E40-9BF0-8538CA209B42}" srcOrd="0" destOrd="0" presId="urn:microsoft.com/office/officeart/2008/layout/BubblePictureList"/>
    <dgm:cxn modelId="{996B7F7C-37A1-43B6-B16D-BBE795CB68E5}" type="presParOf" srcId="{745EDE9B-BA7B-44EF-A3DF-4C2334D3CBE9}" destId="{A36CF3A7-70DE-4056-B671-26C05BDD918D}" srcOrd="1" destOrd="0" presId="urn:microsoft.com/office/officeart/2008/layout/BubblePictureList"/>
    <dgm:cxn modelId="{573B0083-D689-448C-B46C-D50E5DBCB633}" type="presParOf" srcId="{A36CF3A7-70DE-4056-B671-26C05BDD918D}" destId="{9C7ADCE8-7EAD-4D76-B04D-683B8EC3B018}" srcOrd="0" destOrd="0" presId="urn:microsoft.com/office/officeart/2008/layout/BubblePictureList"/>
    <dgm:cxn modelId="{582BBEDA-A6A3-4FE9-9C13-17C4A7263C25}" type="presParOf" srcId="{745EDE9B-BA7B-44EF-A3DF-4C2334D3CBE9}" destId="{24689001-B1D2-4788-899C-F2D04EABC6B9}" srcOrd="2" destOrd="0" presId="urn:microsoft.com/office/officeart/2008/layout/BubblePictureList"/>
    <dgm:cxn modelId="{EF14214B-E436-4AFA-B0CC-815FFC64DE32}" type="presParOf" srcId="{745EDE9B-BA7B-44EF-A3DF-4C2334D3CBE9}" destId="{DBB45F8A-A00F-4E96-BC93-304E03C3669F}" srcOrd="3" destOrd="0" presId="urn:microsoft.com/office/officeart/2008/layout/BubblePictureList"/>
    <dgm:cxn modelId="{6980F05D-7853-4C65-89D6-F7A9BBAC1214}" type="presParOf" srcId="{DBB45F8A-A00F-4E96-BC93-304E03C3669F}" destId="{9237B704-5EDE-4720-9F34-2299A1DDFA92}" srcOrd="0" destOrd="0" presId="urn:microsoft.com/office/officeart/2008/layout/BubblePictureList"/>
    <dgm:cxn modelId="{3A81FD6C-B2F4-4102-91D8-2B250E7F9494}" type="presParOf" srcId="{745EDE9B-BA7B-44EF-A3DF-4C2334D3CBE9}" destId="{491754A8-EDE1-4870-977B-D98130C2BC41}" srcOrd="4" destOrd="0" presId="urn:microsoft.com/office/officeart/2008/layout/BubblePictureList"/>
    <dgm:cxn modelId="{4D648833-5270-4461-BFFF-5588F35E44D4}" type="presParOf" srcId="{745EDE9B-BA7B-44EF-A3DF-4C2334D3CBE9}" destId="{4E20D829-FC4A-41E4-B7F7-34D24BA39E47}" srcOrd="5" destOrd="0" presId="urn:microsoft.com/office/officeart/2008/layout/BubblePictureList"/>
    <dgm:cxn modelId="{A51488F3-F6B4-4B00-A9EA-C13B323973AB}" type="presParOf" srcId="{4E20D829-FC4A-41E4-B7F7-34D24BA39E47}" destId="{DAB92F79-488C-4C36-AC53-BA221A5B2948}" srcOrd="0" destOrd="0" presId="urn:microsoft.com/office/officeart/2008/layout/BubblePictureList"/>
    <dgm:cxn modelId="{F8C26D19-51A0-4D13-8B28-F39414005A2F}" type="presParOf" srcId="{745EDE9B-BA7B-44EF-A3DF-4C2334D3CBE9}" destId="{763F3DC8-4715-4DF9-BCC1-AE44180013C4}" srcOrd="6" destOrd="0" presId="urn:microsoft.com/office/officeart/2008/layout/BubblePictureList"/>
    <dgm:cxn modelId="{33691984-378A-43DD-80D5-ABD558114134}" type="presParOf" srcId="{763F3DC8-4715-4DF9-BCC1-AE44180013C4}" destId="{CCCEA7A4-2F46-47A2-A80F-147987F7A0E6}" srcOrd="0" destOrd="0" presId="urn:microsoft.com/office/officeart/2008/layout/BubblePictureList"/>
    <dgm:cxn modelId="{4FE1CD1F-0322-46C4-9EB7-AB101D35B4A8}" type="presParOf" srcId="{745EDE9B-BA7B-44EF-A3DF-4C2334D3CBE9}" destId="{E5D2E60D-4CCF-411A-B223-0AC0A318C54A}" srcOrd="7" destOrd="0" presId="urn:microsoft.com/office/officeart/2008/layout/BubblePictureList"/>
    <dgm:cxn modelId="{66E12176-0AA9-4736-B435-471A24333383}" type="presParOf" srcId="{E5D2E60D-4CCF-411A-B223-0AC0A318C54A}" destId="{3479EC31-73EF-4BBD-A50C-E1F32D343405}" srcOrd="0" destOrd="0" presId="urn:microsoft.com/office/officeart/2008/layout/BubblePictureList"/>
    <dgm:cxn modelId="{8C54FC70-A1FE-4754-A7EB-082ABA4B806C}" type="presParOf" srcId="{745EDE9B-BA7B-44EF-A3DF-4C2334D3CBE9}" destId="{05FF21C5-D6D3-4830-9598-79C9EA1F6B2A}" srcOrd="8" destOrd="0" presId="urn:microsoft.com/office/officeart/2008/layout/BubblePictureList"/>
    <dgm:cxn modelId="{D6E4F250-0AB0-48BB-B045-A6E91EE0CEF6}" type="presParOf" srcId="{745EDE9B-BA7B-44EF-A3DF-4C2334D3CBE9}" destId="{162A7952-77AB-4E90-A497-CA6E9BD1694C}" srcOrd="9" destOrd="0" presId="urn:microsoft.com/office/officeart/2008/layout/BubblePictureList"/>
    <dgm:cxn modelId="{0AAD8BA6-FE35-4A6C-94DA-4DC65DB9E5B6}" type="presParOf" srcId="{745EDE9B-BA7B-44EF-A3DF-4C2334D3CBE9}" destId="{5CD0BD33-ED5D-4A2B-BFFA-E4A0D756427B}" srcOrd="10" destOrd="0" presId="urn:microsoft.com/office/officeart/2008/layout/BubblePictureList"/>
    <dgm:cxn modelId="{0E505DD1-A37F-4BB2-BFE3-4BC8AF9EF09A}" type="presParOf" srcId="{745EDE9B-BA7B-44EF-A3DF-4C2334D3CBE9}" destId="{CF615CAA-ED52-4954-8735-0476B55AD6C9}" srcOrd="11" destOrd="0" presId="urn:microsoft.com/office/officeart/2008/layout/BubblePictureList"/>
    <dgm:cxn modelId="{AA2B6405-035E-410C-821B-850035E6B5DD}" type="presParOf" srcId="{CF615CAA-ED52-4954-8735-0476B55AD6C9}" destId="{3DCC1ADF-9A42-4CB9-B3A1-6DCB91F363BB}" srcOrd="0" destOrd="0" presId="urn:microsoft.com/office/officeart/2008/layout/BubblePicture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ADCE8-7EAD-4D76-B04D-683B8EC3B018}">
      <dsp:nvSpPr>
        <dsp:cNvPr id="0" name=""/>
        <dsp:cNvSpPr/>
      </dsp:nvSpPr>
      <dsp:spPr>
        <a:xfrm>
          <a:off x="948149" y="940616"/>
          <a:ext cx="1054856" cy="1055030"/>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689001-B1D2-4788-899C-F2D04EABC6B9}">
      <dsp:nvSpPr>
        <dsp:cNvPr id="0" name=""/>
        <dsp:cNvSpPr/>
      </dsp:nvSpPr>
      <dsp:spPr>
        <a:xfrm>
          <a:off x="1555833" y="214479"/>
          <a:ext cx="313284" cy="313083"/>
        </a:xfrm>
        <a:prstGeom prst="donut">
          <a:avLst>
            <a:gd name="adj" fmla="val 746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237B704-5EDE-4720-9F34-2299A1DDFA92}">
      <dsp:nvSpPr>
        <dsp:cNvPr id="0" name=""/>
        <dsp:cNvSpPr/>
      </dsp:nvSpPr>
      <dsp:spPr>
        <a:xfrm>
          <a:off x="988686" y="981103"/>
          <a:ext cx="974222" cy="974057"/>
        </a:xfrm>
        <a:prstGeom prst="ellipse">
          <a:avLst/>
        </a:prstGeom>
        <a:blipFill dpi="0" rotWithShape="1">
          <a:blip xmlns:r="http://schemas.openxmlformats.org/officeDocument/2006/relationships" r:embed="rId1">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B92F79-488C-4C36-AC53-BA221A5B2948}">
      <dsp:nvSpPr>
        <dsp:cNvPr id="0" name=""/>
        <dsp:cNvSpPr/>
      </dsp:nvSpPr>
      <dsp:spPr>
        <a:xfrm>
          <a:off x="2079674" y="1139934"/>
          <a:ext cx="552103" cy="551972"/>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CEA7A4-2F46-47A2-A80F-147987F7A0E6}">
      <dsp:nvSpPr>
        <dsp:cNvPr id="0" name=""/>
        <dsp:cNvSpPr/>
      </dsp:nvSpPr>
      <dsp:spPr>
        <a:xfrm>
          <a:off x="2112280" y="1172543"/>
          <a:ext cx="486890" cy="486937"/>
        </a:xfrm>
        <a:prstGeom prst="ellipse">
          <a:avLst/>
        </a:prstGeom>
        <a:blipFill dpi="0" rotWithShape="1">
          <a:blip xmlns:r="http://schemas.openxmlformats.org/officeDocument/2006/relationships" r:embed="rId2">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79EC31-73EF-4BBD-A50C-E1F32D343405}">
      <dsp:nvSpPr>
        <dsp:cNvPr id="0" name=""/>
        <dsp:cNvSpPr/>
      </dsp:nvSpPr>
      <dsp:spPr>
        <a:xfrm>
          <a:off x="1863768" y="360798"/>
          <a:ext cx="707644" cy="707872"/>
        </a:xfrm>
        <a:prstGeom prst="ellips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2A7952-77AB-4E90-A497-CA6E9BD1694C}">
      <dsp:nvSpPr>
        <dsp:cNvPr id="0" name=""/>
        <dsp:cNvSpPr/>
      </dsp:nvSpPr>
      <dsp:spPr>
        <a:xfrm>
          <a:off x="2671427" y="807224"/>
          <a:ext cx="231768" cy="231927"/>
        </a:xfrm>
        <a:prstGeom prst="donut">
          <a:avLst>
            <a:gd name="adj" fmla="val 746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D0BD33-ED5D-4A2B-BFFA-E4A0D756427B}">
      <dsp:nvSpPr>
        <dsp:cNvPr id="0" name=""/>
        <dsp:cNvSpPr/>
      </dsp:nvSpPr>
      <dsp:spPr>
        <a:xfrm>
          <a:off x="2040037" y="1726510"/>
          <a:ext cx="174046" cy="173853"/>
        </a:xfrm>
        <a:prstGeom prst="donut">
          <a:avLst>
            <a:gd name="adj" fmla="val 746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CC1ADF-9A42-4CB9-B3A1-6DCB91F363BB}">
      <dsp:nvSpPr>
        <dsp:cNvPr id="0" name=""/>
        <dsp:cNvSpPr/>
      </dsp:nvSpPr>
      <dsp:spPr>
        <a:xfrm>
          <a:off x="1901221" y="398170"/>
          <a:ext cx="633178" cy="633128"/>
        </a:xfrm>
        <a:prstGeom prst="ellipse">
          <a:avLst/>
        </a:prstGeom>
        <a:blipFill dpi="0" rotWithShape="1">
          <a:blip xmlns:r="http://schemas.openxmlformats.org/officeDocument/2006/relationships" r:embed="rId3">
            <a:extLst/>
          </a:blip>
          <a:srcRect/>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6CC687-5E69-4E40-9BF0-8538CA209B42}">
      <dsp:nvSpPr>
        <dsp:cNvPr id="0" name=""/>
        <dsp:cNvSpPr/>
      </dsp:nvSpPr>
      <dsp:spPr>
        <a:xfrm>
          <a:off x="6352" y="501352"/>
          <a:ext cx="1565541" cy="302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 numCol="1" spcCol="1270" anchor="b"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cs typeface="Times New Roman" panose="02020603050405020304" pitchFamily="18" charset="0"/>
            </a:rPr>
            <a:t>Т</a:t>
          </a:r>
          <a:r>
            <a:rPr lang="ru-RU" sz="2400" b="1" kern="1200" dirty="0" err="1" smtClean="0">
              <a:solidFill>
                <a:schemeClr val="tx1"/>
              </a:solidFill>
              <a:latin typeface="Times New Roman" panose="02020603050405020304" pitchFamily="18" charset="0"/>
              <a:cs typeface="Times New Roman" panose="02020603050405020304" pitchFamily="18" charset="0"/>
            </a:rPr>
            <a:t>ажриба</a:t>
          </a:r>
          <a:endParaRPr lang="ru-RU" sz="2400" b="1" kern="1200" dirty="0">
            <a:solidFill>
              <a:schemeClr val="tx1"/>
            </a:solidFill>
            <a:latin typeface="Times New Roman" panose="02020603050405020304" pitchFamily="18" charset="0"/>
            <a:cs typeface="Times New Roman" panose="02020603050405020304" pitchFamily="18" charset="0"/>
          </a:endParaRPr>
        </a:p>
      </dsp:txBody>
      <dsp:txXfrm>
        <a:off x="6352" y="501352"/>
        <a:ext cx="1565541" cy="302008"/>
      </dsp:txXfrm>
    </dsp:sp>
    <dsp:sp modelId="{491754A8-EDE1-4870-977B-D98130C2BC41}">
      <dsp:nvSpPr>
        <dsp:cNvPr id="0" name=""/>
        <dsp:cNvSpPr/>
      </dsp:nvSpPr>
      <dsp:spPr>
        <a:xfrm>
          <a:off x="2275554" y="1663517"/>
          <a:ext cx="1946547" cy="486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err="1" smtClean="0">
              <a:solidFill>
                <a:srgbClr val="FF0000"/>
              </a:solidFill>
              <a:latin typeface="Times New Roman" panose="02020603050405020304" pitchFamily="18" charset="0"/>
              <a:cs typeface="Times New Roman" panose="02020603050405020304" pitchFamily="18" charset="0"/>
            </a:rPr>
            <a:t>М</a:t>
          </a:r>
          <a:r>
            <a:rPr lang="ru-RU" sz="2000" b="1" kern="1200" dirty="0" err="1" smtClean="0">
              <a:solidFill>
                <a:schemeClr val="tx1"/>
              </a:solidFill>
              <a:latin typeface="Times New Roman" panose="02020603050405020304" pitchFamily="18" charset="0"/>
              <a:cs typeface="Times New Roman" panose="02020603050405020304" pitchFamily="18" charset="0"/>
            </a:rPr>
            <a:t>уваффақият</a:t>
          </a:r>
          <a:endParaRPr lang="ru-RU" sz="2000" b="1" kern="1200" dirty="0">
            <a:solidFill>
              <a:schemeClr val="tx1"/>
            </a:solidFill>
            <a:latin typeface="Times New Roman" panose="02020603050405020304" pitchFamily="18" charset="0"/>
            <a:cs typeface="Times New Roman" panose="02020603050405020304" pitchFamily="18" charset="0"/>
          </a:endParaRPr>
        </a:p>
      </dsp:txBody>
      <dsp:txXfrm>
        <a:off x="2275554" y="1663517"/>
        <a:ext cx="1946547" cy="486937"/>
      </dsp:txXfrm>
    </dsp:sp>
    <dsp:sp modelId="{05FF21C5-D6D3-4830-9598-79C9EA1F6B2A}">
      <dsp:nvSpPr>
        <dsp:cNvPr id="0" name=""/>
        <dsp:cNvSpPr/>
      </dsp:nvSpPr>
      <dsp:spPr>
        <a:xfrm>
          <a:off x="2440663" y="174099"/>
          <a:ext cx="1565541" cy="633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u-RU" sz="2400" b="1" kern="1200" dirty="0" err="1" smtClean="0">
              <a:solidFill>
                <a:srgbClr val="FF0000"/>
              </a:solidFill>
              <a:latin typeface="Times New Roman" panose="02020603050405020304" pitchFamily="18" charset="0"/>
              <a:ea typeface="SimSun" panose="02010600030101010101" pitchFamily="2" charset="-122"/>
              <a:cs typeface="Times New Roman" panose="02020603050405020304" pitchFamily="18" charset="0"/>
            </a:rPr>
            <a:t>С</a:t>
          </a:r>
          <a:r>
            <a:rPr lang="ru-RU" sz="2400" b="1" kern="1200" dirty="0" err="1" smtClean="0">
              <a:solidFill>
                <a:schemeClr val="tx1"/>
              </a:solidFill>
              <a:latin typeface="Times New Roman" panose="02020603050405020304" pitchFamily="18" charset="0"/>
              <a:ea typeface="SimSun" panose="02010600030101010101" pitchFamily="2" charset="-122"/>
              <a:cs typeface="Times New Roman" panose="02020603050405020304" pitchFamily="18" charset="0"/>
            </a:rPr>
            <a:t>ифат</a:t>
          </a:r>
          <a:endParaRPr lang="ru-RU" sz="2400" b="1" kern="1200" dirty="0">
            <a:solidFill>
              <a:schemeClr val="tx1"/>
            </a:solidFill>
            <a:latin typeface="Times New Roman" panose="02020603050405020304" pitchFamily="18" charset="0"/>
            <a:ea typeface="SimSun" panose="02010600030101010101" pitchFamily="2" charset="-122"/>
            <a:cs typeface="Times New Roman" panose="02020603050405020304" pitchFamily="18" charset="0"/>
          </a:endParaRPr>
        </a:p>
      </dsp:txBody>
      <dsp:txXfrm>
        <a:off x="2440663" y="174099"/>
        <a:ext cx="1565541" cy="633128"/>
      </dsp:txXfrm>
    </dsp:sp>
  </dsp:spTree>
</dsp:drawing>
</file>

<file path=ppt/diagrams/layout1.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1983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263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448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4513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6619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6084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8149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6708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207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640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30337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774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52946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9999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3689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119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7/16/2026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861125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mailto:info@uzpartamponaj.uz" TargetMode="External"/><Relationship Id="rId7" Type="http://schemas.openxmlformats.org/officeDocument/2006/relationships/diagramLayout" Target="../diagrams/layout1.xml"/><Relationship Id="rId2" Type="http://schemas.openxmlformats.org/officeDocument/2006/relationships/hyperlink" Target="mailto:uzpartamponaj@mail.ru" TargetMode="External"/><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1.png"/><Relationship Id="rId10" Type="http://schemas.microsoft.com/office/2007/relationships/diagramDrawing" Target="../diagrams/drawing1.xml"/><Relationship Id="rId4" Type="http://schemas.openxmlformats.org/officeDocument/2006/relationships/hyperlink" Target="http://www.uzpartamponaj.uz/" TargetMode="External"/><Relationship Id="rId9" Type="http://schemas.openxmlformats.org/officeDocument/2006/relationships/diagramColors" Target="../diagrams/colors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34863" y="3284109"/>
            <a:ext cx="9602787" cy="1493270"/>
          </a:xfrm>
        </p:spPr>
        <p:txBody>
          <a:bodyPr>
            <a:normAutofit/>
          </a:bodyPr>
          <a:lstStyle/>
          <a:p>
            <a:r>
              <a:rPr lang="uz-Cyrl-UZ" sz="4000" dirty="0" smtClean="0">
                <a:solidFill>
                  <a:srgbClr val="FF0000"/>
                </a:solidFill>
                <a:latin typeface="Times New Roman" panose="02020603050405020304" pitchFamily="18" charset="0"/>
                <a:cs typeface="Times New Roman" panose="02020603050405020304" pitchFamily="18" charset="0"/>
              </a:rPr>
              <a:t>“Ўзпартампонаж” АЖ</a:t>
            </a:r>
            <a:endParaRPr lang="ru-RU" sz="4000" dirty="0">
              <a:solidFill>
                <a:srgbClr val="FF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034863" y="4777379"/>
            <a:ext cx="9469750" cy="1443117"/>
          </a:xfrm>
        </p:spPr>
        <p:txBody>
          <a:bodyPr>
            <a:normAutofit fontScale="25000" lnSpcReduction="20000"/>
          </a:bodyPr>
          <a:lstStyle/>
          <a:p>
            <a:pPr lvl="0"/>
            <a:r>
              <a:rPr lang="uz-Cyrl-UZ" sz="5600" b="1" dirty="0" smtClean="0">
                <a:solidFill>
                  <a:srgbClr val="002060"/>
                </a:solidFill>
                <a:latin typeface="Times New Roman" pitchFamily="18" charset="0"/>
                <a:cs typeface="Times New Roman" pitchFamily="18" charset="0"/>
              </a:rPr>
              <a:t>Юридик манзил</a:t>
            </a:r>
            <a:r>
              <a:rPr lang="uz-Cyrl-UZ" sz="5600" dirty="0" smtClean="0">
                <a:solidFill>
                  <a:srgbClr val="002060"/>
                </a:solidFill>
                <a:latin typeface="Times New Roman" pitchFamily="18" charset="0"/>
                <a:cs typeface="Times New Roman" pitchFamily="18" charset="0"/>
              </a:rPr>
              <a:t>: </a:t>
            </a:r>
            <a:r>
              <a:rPr lang="uz-Cyrl-UZ" sz="5600" b="1" i="1" dirty="0">
                <a:solidFill>
                  <a:srgbClr val="0070C0"/>
                </a:solidFill>
                <a:latin typeface="Times New Roman" pitchFamily="18" charset="0"/>
                <a:cs typeface="Times New Roman" pitchFamily="18" charset="0"/>
              </a:rPr>
              <a:t>Индекс </a:t>
            </a:r>
            <a:r>
              <a:rPr lang="en-US" sz="5600" b="1" i="1" dirty="0" smtClean="0">
                <a:solidFill>
                  <a:srgbClr val="0070C0"/>
                </a:solidFill>
                <a:latin typeface="Times New Roman" pitchFamily="18" charset="0"/>
                <a:cs typeface="Times New Roman" pitchFamily="18" charset="0"/>
              </a:rPr>
              <a:t>200900</a:t>
            </a:r>
            <a:r>
              <a:rPr lang="uz-Cyrl-UZ" sz="5600" b="1" i="1" dirty="0" smtClean="0">
                <a:solidFill>
                  <a:srgbClr val="0070C0"/>
                </a:solidFill>
                <a:latin typeface="Times New Roman" pitchFamily="18" charset="0"/>
                <a:cs typeface="Times New Roman" pitchFamily="18" charset="0"/>
              </a:rPr>
              <a:t> Ўзбекистон, Бухоро вилояти,</a:t>
            </a:r>
            <a:r>
              <a:rPr lang="en-US" sz="5600" b="1" i="1" dirty="0" smtClean="0">
                <a:solidFill>
                  <a:srgbClr val="0070C0"/>
                </a:solidFill>
                <a:latin typeface="Times New Roman" pitchFamily="18" charset="0"/>
                <a:cs typeface="Times New Roman" pitchFamily="18" charset="0"/>
              </a:rPr>
              <a:t> </a:t>
            </a:r>
            <a:r>
              <a:rPr lang="uz-Cyrl-UZ" sz="5600" b="1" i="1" dirty="0" smtClean="0">
                <a:solidFill>
                  <a:srgbClr val="0070C0"/>
                </a:solidFill>
                <a:latin typeface="Times New Roman" pitchFamily="18" charset="0"/>
                <a:cs typeface="Times New Roman" pitchFamily="18" charset="0"/>
              </a:rPr>
              <a:t>Қоровулбозор тумант, “</a:t>
            </a:r>
            <a:r>
              <a:rPr lang="ru-RU" sz="5600" b="1" i="1" dirty="0" smtClean="0">
                <a:solidFill>
                  <a:srgbClr val="0070C0"/>
                </a:solidFill>
                <a:latin typeface="Times New Roman" pitchFamily="18" charset="0"/>
                <a:cs typeface="Times New Roman" pitchFamily="18" charset="0"/>
              </a:rPr>
              <a:t>Темир й</a:t>
            </a:r>
            <a:r>
              <a:rPr lang="uz-Cyrl-UZ" sz="5600" b="1" i="1" dirty="0" smtClean="0">
                <a:solidFill>
                  <a:srgbClr val="0070C0"/>
                </a:solidFill>
                <a:latin typeface="Times New Roman" pitchFamily="18" charset="0"/>
                <a:cs typeface="Times New Roman" pitchFamily="18" charset="0"/>
              </a:rPr>
              <a:t>ўл” кўчаси, 85/2-уй. </a:t>
            </a:r>
            <a:r>
              <a:rPr lang="en-US" sz="5600" b="1" i="1" dirty="0" smtClean="0">
                <a:solidFill>
                  <a:srgbClr val="0070C0"/>
                </a:solidFill>
                <a:latin typeface="Times New Roman" pitchFamily="18" charset="0"/>
                <a:cs typeface="Times New Roman" pitchFamily="18" charset="0"/>
              </a:rPr>
              <a:t> </a:t>
            </a:r>
            <a:endParaRPr lang="uz-Cyrl-UZ" sz="5600" b="1" i="1" dirty="0">
              <a:solidFill>
                <a:srgbClr val="0070C0"/>
              </a:solidFill>
              <a:latin typeface="Times New Roman" pitchFamily="18" charset="0"/>
              <a:cs typeface="Times New Roman" pitchFamily="18" charset="0"/>
            </a:endParaRPr>
          </a:p>
          <a:p>
            <a:pPr lvl="0"/>
            <a:r>
              <a:rPr lang="uz-Cyrl-UZ" sz="5600" b="1" dirty="0">
                <a:solidFill>
                  <a:srgbClr val="002060"/>
                </a:solidFill>
                <a:latin typeface="Times New Roman" pitchFamily="18" charset="0"/>
                <a:cs typeface="Times New Roman" pitchFamily="18" charset="0"/>
              </a:rPr>
              <a:t>Телефон:</a:t>
            </a:r>
            <a:r>
              <a:rPr lang="en-US" sz="5600" b="1" i="1" dirty="0">
                <a:solidFill>
                  <a:srgbClr val="002060"/>
                </a:solidFill>
                <a:latin typeface="Times New Roman" pitchFamily="18" charset="0"/>
                <a:cs typeface="Times New Roman" pitchFamily="18" charset="0"/>
              </a:rPr>
              <a:t> </a:t>
            </a:r>
            <a:r>
              <a:rPr lang="en-US" sz="5600" b="1" i="1" dirty="0">
                <a:solidFill>
                  <a:srgbClr val="0070C0"/>
                </a:solidFill>
                <a:latin typeface="Times New Roman" pitchFamily="18" charset="0"/>
                <a:cs typeface="Times New Roman" pitchFamily="18" charset="0"/>
              </a:rPr>
              <a:t>(8365) 364-19-23 </a:t>
            </a:r>
            <a:r>
              <a:rPr lang="uz-Cyrl-UZ" sz="5600" b="1" i="1" dirty="0">
                <a:solidFill>
                  <a:srgbClr val="0070C0"/>
                </a:solidFill>
                <a:latin typeface="Times New Roman" pitchFamily="18" charset="0"/>
                <a:cs typeface="Times New Roman" pitchFamily="18" charset="0"/>
              </a:rPr>
              <a:t>Факс</a:t>
            </a:r>
            <a:r>
              <a:rPr lang="en-US" sz="5600" b="1" i="1" dirty="0">
                <a:solidFill>
                  <a:srgbClr val="0070C0"/>
                </a:solidFill>
                <a:latin typeface="Times New Roman" pitchFamily="18" charset="0"/>
                <a:cs typeface="Times New Roman" pitchFamily="18" charset="0"/>
              </a:rPr>
              <a:t> (8365) 364-13-48 </a:t>
            </a:r>
            <a:endParaRPr lang="uz-Cyrl-UZ" sz="5600" b="1" i="1" dirty="0">
              <a:solidFill>
                <a:srgbClr val="0070C0"/>
              </a:solidFill>
              <a:latin typeface="Times New Roman" pitchFamily="18" charset="0"/>
              <a:cs typeface="Times New Roman" pitchFamily="18" charset="0"/>
            </a:endParaRPr>
          </a:p>
          <a:p>
            <a:pPr lvl="0"/>
            <a:r>
              <a:rPr lang="en-US" sz="5600" b="1" dirty="0">
                <a:solidFill>
                  <a:srgbClr val="002060"/>
                </a:solidFill>
                <a:latin typeface="Times New Roman" pitchFamily="18" charset="0"/>
                <a:cs typeface="Times New Roman" pitchFamily="18" charset="0"/>
              </a:rPr>
              <a:t>E-mail</a:t>
            </a:r>
            <a:r>
              <a:rPr lang="uz-Cyrl-UZ" sz="5600" b="1" dirty="0">
                <a:solidFill>
                  <a:srgbClr val="002060"/>
                </a:solidFill>
                <a:latin typeface="Times New Roman" pitchFamily="18" charset="0"/>
                <a:cs typeface="Times New Roman" pitchFamily="18" charset="0"/>
              </a:rPr>
              <a:t>:</a:t>
            </a:r>
            <a:r>
              <a:rPr lang="en-US" sz="5600" b="1" i="1" dirty="0">
                <a:solidFill>
                  <a:srgbClr val="002060"/>
                </a:solidFill>
                <a:latin typeface="Times New Roman" pitchFamily="18" charset="0"/>
                <a:cs typeface="Times New Roman" pitchFamily="18" charset="0"/>
              </a:rPr>
              <a:t> </a:t>
            </a:r>
            <a:r>
              <a:rPr lang="en-US" sz="5600" b="1" i="1" dirty="0" smtClean="0">
                <a:solidFill>
                  <a:srgbClr val="002060"/>
                </a:solidFill>
                <a:latin typeface="Times New Roman" pitchFamily="18" charset="0"/>
                <a:cs typeface="Times New Roman" pitchFamily="18" charset="0"/>
                <a:hlinkClick r:id="rId2"/>
              </a:rPr>
              <a:t>uzpartamponaj@mail.ru</a:t>
            </a:r>
            <a:r>
              <a:rPr lang="en-US" sz="5600" b="1" i="1" dirty="0" smtClean="0">
                <a:solidFill>
                  <a:srgbClr val="002060"/>
                </a:solidFill>
                <a:latin typeface="Times New Roman" pitchFamily="18" charset="0"/>
                <a:cs typeface="Times New Roman" pitchFamily="18" charset="0"/>
              </a:rPr>
              <a:t> , </a:t>
            </a:r>
            <a:r>
              <a:rPr lang="en-US" sz="5600" b="1" i="1" dirty="0" smtClean="0">
                <a:solidFill>
                  <a:srgbClr val="002060"/>
                </a:solidFill>
                <a:latin typeface="Times New Roman" pitchFamily="18" charset="0"/>
                <a:cs typeface="Times New Roman" pitchFamily="18" charset="0"/>
                <a:hlinkClick r:id="rId3"/>
              </a:rPr>
              <a:t>info@uzpartamponaj.uz</a:t>
            </a:r>
            <a:r>
              <a:rPr lang="en-US" sz="5600" b="1" i="1" dirty="0" smtClean="0">
                <a:solidFill>
                  <a:srgbClr val="002060"/>
                </a:solidFill>
                <a:latin typeface="Times New Roman" pitchFamily="18" charset="0"/>
                <a:cs typeface="Times New Roman" pitchFamily="18" charset="0"/>
              </a:rPr>
              <a:t> </a:t>
            </a:r>
            <a:endParaRPr lang="uz-Cyrl-UZ" sz="5600" b="1" i="1" dirty="0">
              <a:solidFill>
                <a:srgbClr val="002060"/>
              </a:solidFill>
              <a:latin typeface="Times New Roman" pitchFamily="18" charset="0"/>
              <a:cs typeface="Times New Roman" pitchFamily="18" charset="0"/>
            </a:endParaRPr>
          </a:p>
          <a:p>
            <a:pPr lvl="0"/>
            <a:r>
              <a:rPr lang="uz-Cyrl-UZ" sz="5600" b="1" dirty="0">
                <a:solidFill>
                  <a:srgbClr val="002060"/>
                </a:solidFill>
                <a:latin typeface="Times New Roman" pitchFamily="18" charset="0"/>
                <a:cs typeface="Times New Roman" pitchFamily="18" charset="0"/>
              </a:rPr>
              <a:t>Веб – сайт: </a:t>
            </a:r>
            <a:r>
              <a:rPr lang="uz-Cyrl-UZ" sz="5600" b="1" i="1" dirty="0" smtClean="0">
                <a:solidFill>
                  <a:srgbClr val="002060"/>
                </a:solidFill>
                <a:latin typeface="Times New Roman" pitchFamily="18" charset="0"/>
                <a:cs typeface="Times New Roman" pitchFamily="18" charset="0"/>
                <a:hlinkClick r:id="rId4"/>
              </a:rPr>
              <a:t>www.uzpartamponaj.uz</a:t>
            </a:r>
            <a:r>
              <a:rPr lang="en-US" sz="5600" b="1" i="1" dirty="0" smtClean="0">
                <a:solidFill>
                  <a:srgbClr val="002060"/>
                </a:solidFill>
                <a:latin typeface="Times New Roman" pitchFamily="18" charset="0"/>
                <a:cs typeface="Times New Roman" pitchFamily="18" charset="0"/>
              </a:rPr>
              <a:t> </a:t>
            </a:r>
            <a:endParaRPr lang="ru-RU" sz="5600" b="1" i="1" dirty="0">
              <a:solidFill>
                <a:srgbClr val="002060"/>
              </a:solidFill>
              <a:latin typeface="Times New Roman" pitchFamily="18" charset="0"/>
              <a:cs typeface="Times New Roman" pitchFamily="18" charset="0"/>
            </a:endParaRPr>
          </a:p>
          <a:p>
            <a:endParaRPr lang="ru-RU" dirty="0"/>
          </a:p>
        </p:txBody>
      </p:sp>
      <p:pic>
        <p:nvPicPr>
          <p:cNvPr id="5" name="Рисунок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1915" y="844614"/>
            <a:ext cx="8577331" cy="3932765"/>
          </a:xfrm>
          <a:prstGeom prst="rect">
            <a:avLst/>
          </a:prstGeom>
        </p:spPr>
      </p:pic>
      <p:graphicFrame>
        <p:nvGraphicFramePr>
          <p:cNvPr id="6" name="Схема 5"/>
          <p:cNvGraphicFramePr>
            <a:graphicFrameLocks/>
          </p:cNvGraphicFramePr>
          <p:nvPr>
            <p:extLst>
              <p:ext uri="{D42A27DB-BD31-4B8C-83A1-F6EECF244321}">
                <p14:modId xmlns:p14="http://schemas.microsoft.com/office/powerpoint/2010/main" val="2838874543"/>
              </p:ext>
            </p:extLst>
          </p:nvPr>
        </p:nvGraphicFramePr>
        <p:xfrm>
          <a:off x="165748" y="177474"/>
          <a:ext cx="4406252" cy="215932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346969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3043" y="0"/>
            <a:ext cx="10032642" cy="1280890"/>
          </a:xfrm>
        </p:spPr>
        <p:txBody>
          <a:bodyPr>
            <a:normAutofit fontScale="90000"/>
          </a:bodyPr>
          <a:lstStyle/>
          <a:p>
            <a:pPr algn="ctr"/>
            <a:r>
              <a:rPr lang="uz-Cyrl-UZ" b="1" dirty="0">
                <a:latin typeface="Times New Roman" panose="02020603050405020304" pitchFamily="18" charset="0"/>
                <a:cs typeface="Times New Roman" panose="02020603050405020304" pitchFamily="18" charset="0"/>
              </a:rPr>
              <a:t>“Ўзпартампонаж”  акциядорлик </a:t>
            </a:r>
            <a:r>
              <a:rPr lang="uz-Cyrl-UZ" b="1" dirty="0" smtClean="0">
                <a:latin typeface="Times New Roman" panose="02020603050405020304" pitchFamily="18" charset="0"/>
                <a:cs typeface="Times New Roman" panose="02020603050405020304" pitchFamily="18" charset="0"/>
              </a:rPr>
              <a:t>жамияти фаолияти </a:t>
            </a:r>
            <a:r>
              <a:rPr lang="uz-Cyrl-UZ" b="1" dirty="0">
                <a:latin typeface="Times New Roman" panose="02020603050405020304" pitchFamily="18" charset="0"/>
                <a:cs typeface="Times New Roman" panose="02020603050405020304" pitchFamily="18" charset="0"/>
              </a:rPr>
              <a:t>тўғрисида </a:t>
            </a:r>
            <a:r>
              <a:rPr lang="uz-Cyrl-UZ" b="1" dirty="0" smtClean="0">
                <a:latin typeface="Times New Roman" panose="02020603050405020304" pitchFamily="18" charset="0"/>
                <a:cs typeface="Times New Roman" panose="02020603050405020304" pitchFamily="18" charset="0"/>
              </a:rPr>
              <a:t>маълумот</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47255" y="1166590"/>
            <a:ext cx="10161430" cy="5373910"/>
          </a:xfrm>
        </p:spPr>
        <p:txBody>
          <a:bodyPr>
            <a:noAutofit/>
          </a:bodyPr>
          <a:lstStyle/>
          <a:p>
            <a:pPr algn="just"/>
            <a:r>
              <a:rPr lang="uz-Cyrl-UZ" sz="2000" b="1" dirty="0">
                <a:solidFill>
                  <a:schemeClr val="tx1"/>
                </a:solidFill>
                <a:latin typeface="Times New Roman" panose="02020603050405020304" pitchFamily="18" charset="0"/>
                <a:cs typeface="Times New Roman" panose="02020603050405020304" pitchFamily="18" charset="0"/>
              </a:rPr>
              <a:t>“Ўзпартампонаж”</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акциядорлик</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жамияти</a:t>
            </a:r>
            <a:r>
              <a:rPr lang="ru-RU" sz="2000" b="1" dirty="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1978 </a:t>
            </a:r>
            <a:r>
              <a:rPr lang="ru-RU" sz="2000" dirty="0" err="1">
                <a:solidFill>
                  <a:schemeClr val="tx1"/>
                </a:solidFill>
                <a:latin typeface="Times New Roman" panose="02020603050405020304" pitchFamily="18" charset="0"/>
                <a:cs typeface="Times New Roman" panose="02020603050405020304" pitchFamily="18" charset="0"/>
              </a:rPr>
              <a:t>йилдан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буён</a:t>
            </a:r>
            <a:r>
              <a:rPr lang="ru-RU" sz="2000" dirty="0">
                <a:solidFill>
                  <a:schemeClr val="tx1"/>
                </a:solidFill>
                <a:latin typeface="Times New Roman" panose="02020603050405020304" pitchFamily="18" charset="0"/>
                <a:cs typeface="Times New Roman" panose="02020603050405020304" pitchFamily="18" charset="0"/>
              </a:rPr>
              <a:t> тампонаж </a:t>
            </a:r>
            <a:r>
              <a:rPr lang="ru-RU" sz="2000" dirty="0" err="1">
                <a:solidFill>
                  <a:schemeClr val="tx1"/>
                </a:solidFill>
                <a:latin typeface="Times New Roman" panose="02020603050405020304" pitchFamily="18" charset="0"/>
                <a:cs typeface="Times New Roman" panose="02020603050405020304" pitchFamily="18" charset="0"/>
              </a:rPr>
              <a:t>ишларини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бажариш</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соҳасида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фаолият</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юритиб</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келмоқда</a:t>
            </a:r>
            <a:r>
              <a:rPr lang="ru-RU" sz="2000" dirty="0">
                <a:solidFill>
                  <a:schemeClr val="tx1"/>
                </a:solidFill>
                <a:latin typeface="Times New Roman" panose="02020603050405020304" pitchFamily="18" charset="0"/>
                <a:cs typeface="Times New Roman" panose="02020603050405020304" pitchFamily="18" charset="0"/>
              </a:rPr>
              <a:t>, 1999 </a:t>
            </a:r>
            <a:r>
              <a:rPr lang="ru-RU" sz="2000" dirty="0" err="1">
                <a:solidFill>
                  <a:schemeClr val="tx1"/>
                </a:solidFill>
                <a:latin typeface="Times New Roman" panose="02020603050405020304" pitchFamily="18" charset="0"/>
                <a:cs typeface="Times New Roman" panose="02020603050405020304" pitchFamily="18" charset="0"/>
              </a:rPr>
              <a:t>йилда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эса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очиқ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акциядорлик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жамиятига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айлантирилган</a:t>
            </a:r>
            <a:r>
              <a:rPr lang="ru-RU" sz="2000" dirty="0" smtClean="0">
                <a:solidFill>
                  <a:schemeClr val="tx1"/>
                </a:solidFill>
                <a:latin typeface="Times New Roman" panose="02020603050405020304" pitchFamily="18" charset="0"/>
                <a:cs typeface="Times New Roman" panose="02020603050405020304" pitchFamily="18" charset="0"/>
              </a:rPr>
              <a:t>.</a:t>
            </a:r>
          </a:p>
          <a:p>
            <a:pPr algn="just"/>
            <a:r>
              <a:rPr lang="uz-Cyrl-UZ" sz="2000" b="1" dirty="0">
                <a:solidFill>
                  <a:schemeClr val="tx1"/>
                </a:solidFill>
                <a:latin typeface="Times New Roman" panose="02020603050405020304" pitchFamily="18" charset="0"/>
                <a:cs typeface="Times New Roman" panose="02020603050405020304" pitchFamily="18" charset="0"/>
              </a:rPr>
              <a:t>“Ўзпартампонаж”</a:t>
            </a:r>
            <a:r>
              <a:rPr lang="ru-RU" sz="2000" b="1" dirty="0" smtClean="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акциядорлик</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жамияти</a:t>
            </a: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Бухоро</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вилояти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Қоровулбозор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тумани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ҳудудида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жойлашган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бўлиб</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шартнома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асосида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республиканинг</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барча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ҳудудларида</a:t>
            </a:r>
            <a:r>
              <a:rPr lang="ru-RU" sz="2000" dirty="0">
                <a:solidFill>
                  <a:schemeClr val="tx1"/>
                </a:solidFill>
                <a:latin typeface="Times New Roman" panose="02020603050405020304" pitchFamily="18" charset="0"/>
                <a:cs typeface="Times New Roman" panose="02020603050405020304" pitchFamily="18" charset="0"/>
              </a:rPr>
              <a:t> нефть </a:t>
            </a:r>
            <a:r>
              <a:rPr lang="ru-RU" sz="2000" dirty="0" err="1">
                <a:solidFill>
                  <a:schemeClr val="tx1"/>
                </a:solidFill>
                <a:latin typeface="Times New Roman" panose="02020603050405020304" pitchFamily="18" charset="0"/>
                <a:cs typeface="Times New Roman" panose="02020603050405020304" pitchFamily="18" charset="0"/>
              </a:rPr>
              <a:t>ва</a:t>
            </a:r>
            <a:r>
              <a:rPr lang="ru-RU" sz="2000" dirty="0">
                <a:solidFill>
                  <a:schemeClr val="tx1"/>
                </a:solidFill>
                <a:latin typeface="Times New Roman" panose="02020603050405020304" pitchFamily="18" charset="0"/>
                <a:cs typeface="Times New Roman" panose="02020603050405020304" pitchFamily="18" charset="0"/>
              </a:rPr>
              <a:t> газ </a:t>
            </a:r>
            <a:r>
              <a:rPr lang="ru-RU" sz="2000" dirty="0" err="1">
                <a:solidFill>
                  <a:schemeClr val="tx1"/>
                </a:solidFill>
                <a:latin typeface="Times New Roman" panose="02020603050405020304" pitchFamily="18" charset="0"/>
                <a:cs typeface="Times New Roman" panose="02020603050405020304" pitchFamily="18" charset="0"/>
              </a:rPr>
              <a:t>қудуқларини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цементлаш</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юқори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босим</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остида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синовлар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ўтказиш</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шунингдек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махсус</a:t>
            </a:r>
            <a:r>
              <a:rPr lang="ru-RU" sz="2000" dirty="0">
                <a:solidFill>
                  <a:schemeClr val="tx1"/>
                </a:solidFill>
                <a:latin typeface="Times New Roman" panose="02020603050405020304" pitchFamily="18" charset="0"/>
                <a:cs typeface="Times New Roman" panose="02020603050405020304" pitchFamily="18" charset="0"/>
              </a:rPr>
              <a:t> тампонаж </a:t>
            </a:r>
            <a:r>
              <a:rPr lang="ru-RU" sz="2000" dirty="0" err="1">
                <a:solidFill>
                  <a:schemeClr val="tx1"/>
                </a:solidFill>
                <a:latin typeface="Times New Roman" panose="02020603050405020304" pitchFamily="18" charset="0"/>
                <a:cs typeface="Times New Roman" panose="02020603050405020304" pitchFamily="18" charset="0"/>
              </a:rPr>
              <a:t>техникасини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қўллаган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ҳолда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бошқа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ишларни</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бажариш</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бўйича</a:t>
            </a:r>
            <a:r>
              <a:rPr lang="ru-RU" sz="2000" dirty="0">
                <a:solidFill>
                  <a:schemeClr val="tx1"/>
                </a:solidFill>
                <a:latin typeface="Times New Roman" panose="02020603050405020304" pitchFamily="18" charset="0"/>
                <a:cs typeface="Times New Roman" panose="02020603050405020304" pitchFamily="18" charset="0"/>
              </a:rPr>
              <a:t> техник </a:t>
            </a:r>
            <a:r>
              <a:rPr lang="ru-RU" sz="2000" dirty="0" err="1">
                <a:solidFill>
                  <a:schemeClr val="tx1"/>
                </a:solidFill>
                <a:latin typeface="Times New Roman" panose="02020603050405020304" pitchFamily="18" charset="0"/>
                <a:cs typeface="Times New Roman" panose="02020603050405020304" pitchFamily="18" charset="0"/>
              </a:rPr>
              <a:t>хизматлар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кўрсатади</a:t>
            </a:r>
            <a:r>
              <a:rPr lang="ru-RU" sz="2000" dirty="0" smtClean="0">
                <a:solidFill>
                  <a:schemeClr val="tx1"/>
                </a:solidFill>
                <a:latin typeface="Times New Roman" panose="02020603050405020304" pitchFamily="18" charset="0"/>
                <a:cs typeface="Times New Roman" panose="02020603050405020304" pitchFamily="18" charset="0"/>
              </a:rPr>
              <a:t>.</a:t>
            </a:r>
            <a:endParaRPr lang="uz-Cyrl-UZ" sz="2000" dirty="0" smtClean="0">
              <a:solidFill>
                <a:schemeClr val="tx1"/>
              </a:solidFill>
              <a:latin typeface="Times New Roman" panose="02020603050405020304" pitchFamily="18" charset="0"/>
              <a:cs typeface="Times New Roman" panose="02020603050405020304" pitchFamily="18" charset="0"/>
            </a:endParaRPr>
          </a:p>
          <a:p>
            <a:pPr algn="just"/>
            <a:r>
              <a:rPr lang="uz-Cyrl-UZ" sz="2000" b="1" dirty="0" smtClean="0">
                <a:solidFill>
                  <a:schemeClr val="tx1"/>
                </a:solidFill>
                <a:latin typeface="Times New Roman" panose="02020603050405020304" pitchFamily="18" charset="0"/>
                <a:cs typeface="Times New Roman" panose="02020603050405020304" pitchFamily="18" charset="0"/>
              </a:rPr>
              <a:t>“</a:t>
            </a:r>
            <a:r>
              <a:rPr lang="uz-Cyrl-UZ" sz="2000" b="1" dirty="0">
                <a:solidFill>
                  <a:schemeClr val="tx1"/>
                </a:solidFill>
                <a:latin typeface="Times New Roman" panose="02020603050405020304" pitchFamily="18" charset="0"/>
                <a:cs typeface="Times New Roman" panose="02020603050405020304" pitchFamily="18" charset="0"/>
              </a:rPr>
              <a:t>Ўзпартампонаж” акциядорлик жамияти </a:t>
            </a:r>
            <a:r>
              <a:rPr lang="uz-Cyrl-UZ" sz="2000" dirty="0">
                <a:solidFill>
                  <a:schemeClr val="tx1"/>
                </a:solidFill>
                <a:latin typeface="Times New Roman" panose="02020603050405020304" pitchFamily="18" charset="0"/>
                <a:cs typeface="Times New Roman" panose="02020603050405020304" pitchFamily="18" charset="0"/>
              </a:rPr>
              <a:t>ўз фаолиятини Ўзбекистон Республикасининг Фуқаролик кодекси, Ўзбекистон Республикаси Президентининг “Акциядорлик жамиятлари ва акциядорларнинг хуқуқларини ҳимоя қилиш тўғрисида”ги 2014 йил 6 майдаги ЎРҚ-370-сонли Қонини, корпоратив бошқарув Кодекси ва бошқа меъёрий-ҳуқуқий хужжатларга мувофиқ олиб боради.</a:t>
            </a:r>
            <a:endParaRPr lang="ru-RU" sz="2000" dirty="0">
              <a:solidFill>
                <a:schemeClr val="tx1"/>
              </a:solidFill>
              <a:latin typeface="Times New Roman" panose="02020603050405020304" pitchFamily="18" charset="0"/>
              <a:cs typeface="Times New Roman" panose="02020603050405020304" pitchFamily="18" charset="0"/>
            </a:endParaRPr>
          </a:p>
          <a:p>
            <a:pPr algn="just"/>
            <a:r>
              <a:rPr lang="uz-Cyrl-UZ" sz="2000" dirty="0">
                <a:solidFill>
                  <a:schemeClr val="tx1"/>
                </a:solidFill>
                <a:latin typeface="Times New Roman" panose="02020603050405020304" pitchFamily="18" charset="0"/>
                <a:cs typeface="Times New Roman" panose="02020603050405020304" pitchFamily="18" charset="0"/>
              </a:rPr>
              <a:t>	Жамиятни ташкил этишнинг асосий </a:t>
            </a:r>
            <a:r>
              <a:rPr lang="uz-Cyrl-UZ" sz="2000" dirty="0" smtClean="0">
                <a:solidFill>
                  <a:schemeClr val="tx1"/>
                </a:solidFill>
                <a:latin typeface="Times New Roman" panose="02020603050405020304" pitchFamily="18" charset="0"/>
                <a:cs typeface="Times New Roman" panose="02020603050405020304" pitchFamily="18" charset="0"/>
              </a:rPr>
              <a:t>мақсади – даромад олиш </a:t>
            </a:r>
            <a:r>
              <a:rPr lang="uz-Cyrl-UZ" sz="2000" dirty="0">
                <a:solidFill>
                  <a:schemeClr val="tx1"/>
                </a:solidFill>
                <a:latin typeface="Times New Roman" panose="02020603050405020304" pitchFamily="18" charset="0"/>
                <a:cs typeface="Times New Roman" panose="02020603050405020304" pitchFamily="18" charset="0"/>
              </a:rPr>
              <a:t>ва Ўзбекистон Республикасида бозор инфраструктурасини барпо этиш, нефт ва газ қудуқларини мустахкамлаш</a:t>
            </a:r>
            <a:r>
              <a:rPr lang="uz-Cyrl-UZ" sz="2000" dirty="0" smtClean="0">
                <a:solidFill>
                  <a:schemeClr val="tx1"/>
                </a:solidFill>
                <a:latin typeface="Times New Roman" panose="02020603050405020304" pitchFamily="18" charset="0"/>
                <a:cs typeface="Times New Roman" panose="02020603050405020304" pitchFamily="18" charset="0"/>
              </a:rPr>
              <a:t>. </a:t>
            </a:r>
          </a:p>
          <a:p>
            <a:pPr algn="just"/>
            <a:endParaRPr lang="uz-Cyrl-UZ"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8528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2" y="0"/>
            <a:ext cx="9723549" cy="811369"/>
          </a:xfrm>
        </p:spPr>
        <p:txBody>
          <a:bodyPr>
            <a:noAutofit/>
          </a:bodyPr>
          <a:lstStyle/>
          <a:p>
            <a:pPr algn="ctr"/>
            <a:r>
              <a:rPr lang="uz-Cyrl-UZ" b="1" dirty="0">
                <a:latin typeface="Times New Roman" panose="02020603050405020304" pitchFamily="18" charset="0"/>
                <a:cs typeface="Times New Roman" panose="02020603050405020304" pitchFamily="18" charset="0"/>
              </a:rPr>
              <a:t>Жамият фаолиятининг асосий </a:t>
            </a:r>
            <a:r>
              <a:rPr lang="uz-Cyrl-UZ" b="1" dirty="0" smtClean="0">
                <a:latin typeface="Times New Roman" panose="02020603050405020304" pitchFamily="18" charset="0"/>
                <a:cs typeface="Times New Roman" panose="02020603050405020304" pitchFamily="18" charset="0"/>
              </a:rPr>
              <a:t>вазифалари</a:t>
            </a:r>
            <a:endParaRPr lang="ru-RU"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828802" y="811368"/>
            <a:ext cx="9839458" cy="6046631"/>
          </a:xfrm>
        </p:spPr>
        <p:txBody>
          <a:bodyPr>
            <a:noAutofit/>
          </a:bodyPr>
          <a:lstStyle/>
          <a:p>
            <a:pPr algn="just"/>
            <a:r>
              <a:rPr lang="ru-RU" sz="2400" dirty="0">
                <a:solidFill>
                  <a:schemeClr val="tx1"/>
                </a:solidFill>
                <a:latin typeface="Times New Roman" panose="02020603050405020304" pitchFamily="18" charset="0"/>
                <a:cs typeface="Times New Roman" panose="02020603050405020304" pitchFamily="18" charset="0"/>
              </a:rPr>
              <a:t> </a:t>
            </a:r>
            <a:r>
              <a:rPr lang="uz-Cyrl-UZ" sz="2400" dirty="0">
                <a:solidFill>
                  <a:schemeClr val="tx1"/>
                </a:solidFill>
                <a:latin typeface="Times New Roman" panose="02020603050405020304" pitchFamily="18" charset="0"/>
                <a:cs typeface="Times New Roman" panose="02020603050405020304" pitchFamily="18" charset="0"/>
              </a:rPr>
              <a:t>нефт ва газ қудуқларини цементлаш ва мустахкамлаш жараёнида махсус техника билан хизмат кўрсатиш.</a:t>
            </a:r>
          </a:p>
          <a:p>
            <a:pPr algn="just"/>
            <a:r>
              <a:rPr lang="uz-Cyrl-UZ" sz="2400" dirty="0">
                <a:solidFill>
                  <a:schemeClr val="tx1"/>
                </a:solidFill>
                <a:latin typeface="Times New Roman" panose="02020603050405020304" pitchFamily="18" charset="0"/>
                <a:cs typeface="Times New Roman" panose="02020603050405020304" pitchFamily="18" charset="0"/>
              </a:rPr>
              <a:t>“Ўзпартампонаж” АЖ нефт ва газ конларида бурғуланган қудуқларга туширилган мустаҳкамловчи ва эксплуатацион қувур атрофини цементлаш, уларни ўзлаштириш, бурғулаш қоришмаларини тайёрлаш, қудуқларни тўла таъмирлаш ишларида махсус тампонаж техникаси ва автотранспорт билан </a:t>
            </a:r>
            <a:r>
              <a:rPr lang="uz-Cyrl-UZ" sz="2400" dirty="0" smtClean="0">
                <a:solidFill>
                  <a:schemeClr val="tx1"/>
                </a:solidFill>
                <a:latin typeface="Times New Roman" panose="02020603050405020304" pitchFamily="18" charset="0"/>
                <a:cs typeface="Times New Roman" panose="02020603050405020304" pitchFamily="18" charset="0"/>
              </a:rPr>
              <a:t>таъминлаш.</a:t>
            </a:r>
          </a:p>
          <a:p>
            <a:pPr algn="just"/>
            <a:r>
              <a:rPr lang="uz-Cyrl-UZ" sz="2400" dirty="0">
                <a:solidFill>
                  <a:schemeClr val="tx1"/>
                </a:solidFill>
                <a:latin typeface="Times New Roman" panose="02020603050405020304" pitchFamily="18" charset="0"/>
                <a:cs typeface="Times New Roman" panose="02020603050405020304" pitchFamily="18" charset="0"/>
              </a:rPr>
              <a:t>“Ўзпартампонаж” </a:t>
            </a:r>
            <a:r>
              <a:rPr lang="uz-Cyrl-UZ" sz="2400" dirty="0" smtClean="0">
                <a:solidFill>
                  <a:schemeClr val="tx1"/>
                </a:solidFill>
                <a:latin typeface="Times New Roman" panose="02020603050405020304" pitchFamily="18" charset="0"/>
                <a:cs typeface="Times New Roman" panose="02020603050405020304" pitchFamily="18" charset="0"/>
              </a:rPr>
              <a:t>АЖ </a:t>
            </a:r>
            <a:r>
              <a:rPr lang="uz-Cyrl-UZ" sz="2400" dirty="0">
                <a:solidFill>
                  <a:schemeClr val="tx1"/>
                </a:solidFill>
                <a:latin typeface="Times New Roman" panose="02020603050405020304" pitchFamily="18" charset="0"/>
                <a:cs typeface="Times New Roman" panose="02020603050405020304" pitchFamily="18" charset="0"/>
              </a:rPr>
              <a:t>Республика бўйича нефт ва газ қидирув – бурғулаш  ташкилотларининг конларидаги қудуқларга олиб борадиган қидирув, ишлатиш, таъмирлаш ишларини олиб боришда сифатли хизмат кўрсатади</a:t>
            </a:r>
            <a:r>
              <a:rPr lang="uz-Cyrl-UZ" sz="2400" dirty="0" smtClean="0">
                <a:solidFill>
                  <a:schemeClr val="tx1"/>
                </a:solidFill>
                <a:latin typeface="Times New Roman" panose="02020603050405020304" pitchFamily="18" charset="0"/>
                <a:cs typeface="Times New Roman" panose="02020603050405020304" pitchFamily="18" charset="0"/>
              </a:rPr>
              <a:t>.</a:t>
            </a:r>
          </a:p>
          <a:p>
            <a:pPr algn="just"/>
            <a:r>
              <a:rPr lang="uz-Cyrl-UZ" sz="2400" dirty="0">
                <a:solidFill>
                  <a:schemeClr val="tx1"/>
                </a:solidFill>
                <a:latin typeface="Times New Roman" panose="02020603050405020304" pitchFamily="18" charset="0"/>
                <a:cs typeface="Times New Roman" panose="02020603050405020304" pitchFamily="18" charset="0"/>
              </a:rPr>
              <a:t>“Ўзпартампонаж” </a:t>
            </a:r>
            <a:r>
              <a:rPr lang="uz-Cyrl-UZ" sz="2400" dirty="0" smtClean="0">
                <a:solidFill>
                  <a:schemeClr val="tx1"/>
                </a:solidFill>
                <a:latin typeface="Times New Roman" panose="02020603050405020304" pitchFamily="18" charset="0"/>
                <a:cs typeface="Times New Roman" panose="02020603050405020304" pitchFamily="18" charset="0"/>
              </a:rPr>
              <a:t>АЖ</a:t>
            </a:r>
            <a:r>
              <a:rPr lang="ru-RU" sz="2400" dirty="0" err="1" smtClean="0">
                <a:solidFill>
                  <a:schemeClr val="tx1"/>
                </a:solidFill>
                <a:latin typeface="Times New Roman" panose="02020603050405020304" pitchFamily="18" charset="0"/>
                <a:cs typeface="Times New Roman" panose="02020603050405020304" pitchFamily="18" charset="0"/>
              </a:rPr>
              <a:t>нинг</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асосий</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фаолиятидан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ташқари</a:t>
            </a:r>
            <a:r>
              <a:rPr lang="ru-RU" sz="2400" dirty="0">
                <a:solidFill>
                  <a:schemeClr val="tx1"/>
                </a:solidFill>
                <a:latin typeface="Times New Roman" panose="02020603050405020304" pitchFamily="18" charset="0"/>
                <a:cs typeface="Times New Roman" panose="02020603050405020304" pitchFamily="18" charset="0"/>
              </a:rPr>
              <a:t>, нефть </a:t>
            </a:r>
            <a:r>
              <a:rPr lang="ru-RU" sz="2400" dirty="0" err="1">
                <a:solidFill>
                  <a:schemeClr val="tx1"/>
                </a:solidFill>
                <a:latin typeface="Times New Roman" panose="02020603050405020304" pitchFamily="18" charset="0"/>
                <a:cs typeface="Times New Roman" panose="02020603050405020304" pitchFamily="18" charset="0"/>
              </a:rPr>
              <a:t>ва</a:t>
            </a:r>
            <a:r>
              <a:rPr lang="ru-RU" sz="2400" dirty="0">
                <a:solidFill>
                  <a:schemeClr val="tx1"/>
                </a:solidFill>
                <a:latin typeface="Times New Roman" panose="02020603050405020304" pitchFamily="18" charset="0"/>
                <a:cs typeface="Times New Roman" panose="02020603050405020304" pitchFamily="18" charset="0"/>
              </a:rPr>
              <a:t> газ </a:t>
            </a:r>
            <a:r>
              <a:rPr lang="ru-RU" sz="2400" dirty="0" err="1">
                <a:solidFill>
                  <a:schemeClr val="tx1"/>
                </a:solidFill>
                <a:latin typeface="Times New Roman" panose="02020603050405020304" pitchFamily="18" charset="0"/>
                <a:cs typeface="Times New Roman" panose="02020603050405020304" pitchFamily="18" charset="0"/>
              </a:rPr>
              <a:t>саноатида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ишлайдиган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кадрларни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тайёрлаш</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билан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шуғулланадиган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a:t>
            </a:r>
            <a:r>
              <a:rPr lang="ru-RU" sz="2400" dirty="0" err="1" smtClean="0">
                <a:solidFill>
                  <a:schemeClr val="tx1"/>
                </a:solidFill>
                <a:latin typeface="Times New Roman" panose="02020603050405020304" pitchFamily="18" charset="0"/>
                <a:cs typeface="Times New Roman" panose="02020603050405020304" pitchFamily="18" charset="0"/>
              </a:rPr>
              <a:t>Бухоро</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ўқув</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курси</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smtClean="0">
                <a:solidFill>
                  <a:schemeClr val="tx1"/>
                </a:solidFill>
                <a:latin typeface="Times New Roman" panose="02020603050405020304" pitchFamily="18" charset="0"/>
                <a:cs typeface="Times New Roman" panose="02020603050405020304" pitchFamily="18" charset="0"/>
              </a:rPr>
              <a:t>комбинати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НТМ </a:t>
            </a:r>
            <a:r>
              <a:rPr lang="ru-RU" sz="2400" dirty="0" err="1" smtClean="0">
                <a:solidFill>
                  <a:schemeClr val="tx1"/>
                </a:solidFill>
                <a:latin typeface="Times New Roman" panose="02020603050405020304" pitchFamily="18" charset="0"/>
                <a:cs typeface="Times New Roman" panose="02020603050405020304" pitchFamily="18" charset="0"/>
              </a:rPr>
              <a:t>ҳам</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мавжуд</a:t>
            </a:r>
            <a:r>
              <a:rPr lang="ru-RU" sz="24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16213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177" y="507127"/>
            <a:ext cx="10225824" cy="985749"/>
          </a:xfrm>
        </p:spPr>
        <p:txBody>
          <a:bodyPr>
            <a:noAutofit/>
          </a:bodyPr>
          <a:lstStyle/>
          <a:p>
            <a:r>
              <a:rPr lang="uz-Cyrl-UZ" sz="3800" b="1" dirty="0" smtClean="0">
                <a:latin typeface="Times New Roman" panose="02020603050405020304" pitchFamily="18" charset="0"/>
                <a:cs typeface="Times New Roman" panose="02020603050405020304" pitchFamily="18" charset="0"/>
              </a:rPr>
              <a:t>Жамият фаолиятида ишлар жараёни</a:t>
            </a:r>
            <a:endParaRPr lang="ru-RU" sz="3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36701" y="1492876"/>
            <a:ext cx="10080044" cy="5062470"/>
          </a:xfrm>
        </p:spPr>
        <p:txBody>
          <a:bodyPr>
            <a:normAutofit/>
          </a:bodyPr>
          <a:lstStyle/>
          <a:p>
            <a:pPr marL="0" indent="0" algn="just">
              <a:buNone/>
            </a:pPr>
            <a:r>
              <a:rPr lang="uz-Cyrl-UZ" sz="2200" dirty="0" smtClean="0">
                <a:solidFill>
                  <a:schemeClr val="tx1"/>
                </a:solidFill>
                <a:latin typeface="Times New Roman" panose="02020603050405020304" pitchFamily="18" charset="0"/>
                <a:cs typeface="Times New Roman" panose="02020603050405020304" pitchFamily="18" charset="0"/>
              </a:rPr>
              <a:t>	“</a:t>
            </a:r>
            <a:r>
              <a:rPr lang="uz-Cyrl-UZ" sz="2200" dirty="0">
                <a:solidFill>
                  <a:schemeClr val="tx1"/>
                </a:solidFill>
                <a:latin typeface="Times New Roman" panose="02020603050405020304" pitchFamily="18" charset="0"/>
                <a:cs typeface="Times New Roman" panose="02020603050405020304" pitchFamily="18" charset="0"/>
              </a:rPr>
              <a:t>Ўзбекнефтгаз” АЖ тизимига кирувчи </a:t>
            </a:r>
            <a:r>
              <a:rPr lang="uz-Cyrl-UZ" sz="2200" dirty="0" smtClean="0">
                <a:solidFill>
                  <a:schemeClr val="tx1"/>
                </a:solidFill>
                <a:latin typeface="Times New Roman" panose="02020603050405020304" pitchFamily="18" charset="0"/>
                <a:cs typeface="Times New Roman" panose="02020603050405020304" pitchFamily="18" charset="0"/>
              </a:rPr>
              <a:t>ташкилотлар ҳамда бошқа чет эл корхоналари </a:t>
            </a:r>
            <a:r>
              <a:rPr lang="uz-Cyrl-UZ" sz="2200" dirty="0">
                <a:solidFill>
                  <a:schemeClr val="tx1"/>
                </a:solidFill>
                <a:latin typeface="Times New Roman" panose="02020603050405020304" pitchFamily="18" charset="0"/>
                <a:cs typeface="Times New Roman" panose="02020603050405020304" pitchFamily="18" charset="0"/>
              </a:rPr>
              <a:t>билан махсус тампонаж техникалар ва автотранспортлар хизмат кўрсатиш шартномалари тузилган бўлиб, ушбу ташкилотлар томонидан жамиятга буюртмалар қабул қилиниб, рўйхатга олиниб, раҳбарият томонидан тўлиқ ўрганиб чиқилади ва тегишли ходим ва бўлимларга йўналтирилади. Йўналтирилган буюртмалар диспетчерлик хизмати, сарой бошлиғи, тегишли ходимлар томонидан буюртма асосида сўралган махсус тампонаж техникалар ва автотранспорт восилалари соз ҳолда бурғулаш майдонига жўнатиш учун керакли йўриқномалар билан таништирилади ва йўл варақалари берилади. Йўл варақаси оладиган ҳайдовчи ҳамда моторист – ҳайдовчиларнинг соғлигини текшириш учун тиббий кўрик текширувидан ўтказилади ва техникалар чиқиш олди назорат ўтказиш пунктига келиб тегишли текширувдан ўтади. </a:t>
            </a:r>
            <a:r>
              <a:rPr lang="uz-Cyrl-UZ" sz="2200" dirty="0" smtClean="0">
                <a:solidFill>
                  <a:schemeClr val="tx1"/>
                </a:solidFill>
                <a:latin typeface="Times New Roman" panose="02020603050405020304" pitchFamily="18" charset="0"/>
                <a:cs typeface="Times New Roman" panose="02020603050405020304" pitchFamily="18" charset="0"/>
              </a:rPr>
              <a:t>Махсус </a:t>
            </a:r>
            <a:r>
              <a:rPr lang="uz-Cyrl-UZ" sz="2200" dirty="0">
                <a:solidFill>
                  <a:schemeClr val="tx1"/>
                </a:solidFill>
                <a:latin typeface="Times New Roman" panose="02020603050405020304" pitchFamily="18" charset="0"/>
                <a:cs typeface="Times New Roman" panose="02020603050405020304" pitchFamily="18" charset="0"/>
              </a:rPr>
              <a:t>техникалар ҳамда ҳайдовчилар </a:t>
            </a:r>
            <a:r>
              <a:rPr lang="uz-Cyrl-UZ" sz="2200" dirty="0" smtClean="0">
                <a:solidFill>
                  <a:schemeClr val="tx1"/>
                </a:solidFill>
                <a:latin typeface="Times New Roman" panose="02020603050405020304" pitchFamily="18" charset="0"/>
                <a:cs typeface="Times New Roman" panose="02020603050405020304" pitchFamily="18" charset="0"/>
              </a:rPr>
              <a:t>текширувлардан тўлиқ ўтгандан сўнг бурғулаш майдонларига юборилади.</a:t>
            </a:r>
            <a:endParaRPr lang="ru-RU"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12491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965916" y="1384722"/>
            <a:ext cx="11037194" cy="2674345"/>
          </a:xfrm>
        </p:spPr>
        <p:txBody>
          <a:bodyPr>
            <a:normAutofit fontScale="25000" lnSpcReduction="20000"/>
          </a:bodyPr>
          <a:lstStyle/>
          <a:p>
            <a:pPr marL="0" indent="0">
              <a:buNone/>
            </a:pPr>
            <a:r>
              <a:rPr lang="uz-Cyrl-UZ" sz="2000" dirty="0" smtClean="0">
                <a:solidFill>
                  <a:schemeClr val="tx1"/>
                </a:solidFill>
                <a:latin typeface="Times New Roman" panose="02020603050405020304" pitchFamily="18" charset="0"/>
                <a:cs typeface="Times New Roman" panose="02020603050405020304" pitchFamily="18" charset="0"/>
              </a:rPr>
              <a:t>		</a:t>
            </a:r>
            <a:r>
              <a:rPr lang="uz-Cyrl-UZ" sz="8800" b="1" dirty="0" smtClean="0">
                <a:solidFill>
                  <a:schemeClr val="tx1"/>
                </a:solidFill>
                <a:latin typeface="Times New Roman" panose="02020603050405020304" pitchFamily="18" charset="0"/>
                <a:cs typeface="Times New Roman" panose="02020603050405020304" pitchFamily="18" charset="0"/>
              </a:rPr>
              <a:t>Плунжерли насос билан жиҳозланган махсус тампонаж техникалари – 9 та</a:t>
            </a:r>
            <a:r>
              <a:rPr lang="uz-Cyrl-UZ" sz="6000" b="1" dirty="0" smtClean="0">
                <a:solidFill>
                  <a:schemeClr val="tx1"/>
                </a:solidFill>
                <a:latin typeface="Times New Roman" panose="02020603050405020304" pitchFamily="18" charset="0"/>
                <a:cs typeface="Times New Roman" panose="02020603050405020304" pitchFamily="18" charset="0"/>
              </a:rPr>
              <a:t>;</a:t>
            </a:r>
          </a:p>
          <a:p>
            <a:pPr algn="just"/>
            <a:r>
              <a:rPr lang="uz-Cyrl-UZ" sz="7200" dirty="0" smtClean="0">
                <a:solidFill>
                  <a:schemeClr val="tx1"/>
                </a:solidFill>
                <a:latin typeface="Times New Roman" panose="02020603050405020304" pitchFamily="18" charset="0"/>
                <a:cs typeface="Times New Roman" panose="02020603050405020304" pitchFamily="18" charset="0"/>
              </a:rPr>
              <a:t>махсус CC-952 русумли, </a:t>
            </a:r>
            <a:r>
              <a:rPr lang="en-US" sz="7200" dirty="0" smtClean="0">
                <a:solidFill>
                  <a:schemeClr val="tx1"/>
                </a:solidFill>
                <a:latin typeface="Times New Roman" panose="02020603050405020304" pitchFamily="18" charset="0"/>
                <a:cs typeface="Times New Roman" panose="02020603050405020304" pitchFamily="18" charset="0"/>
              </a:rPr>
              <a:t>KENWORTH</a:t>
            </a:r>
            <a:r>
              <a:rPr lang="uz-Cyrl-UZ" sz="7200" dirty="0" smtClean="0">
                <a:solidFill>
                  <a:schemeClr val="tx1"/>
                </a:solidFill>
                <a:latin typeface="Times New Roman" panose="02020603050405020304" pitchFamily="18" charset="0"/>
                <a:cs typeface="Times New Roman" panose="02020603050405020304" pitchFamily="18" charset="0"/>
              </a:rPr>
              <a:t> а/машина маркали, насоснинг максимал босими 1050Ра;</a:t>
            </a:r>
          </a:p>
          <a:p>
            <a:pPr algn="just"/>
            <a:r>
              <a:rPr lang="ru-RU" sz="7200" dirty="0" smtClean="0">
                <a:solidFill>
                  <a:schemeClr val="tx1"/>
                </a:solidFill>
                <a:latin typeface="Times New Roman" panose="02020603050405020304" pitchFamily="18" charset="0"/>
                <a:cs typeface="Times New Roman" panose="02020603050405020304" pitchFamily="18" charset="0"/>
              </a:rPr>
              <a:t>м</a:t>
            </a:r>
            <a:r>
              <a:rPr lang="uz-Cyrl-UZ" sz="7200" dirty="0" smtClean="0">
                <a:solidFill>
                  <a:schemeClr val="tx1"/>
                </a:solidFill>
                <a:latin typeface="Times New Roman" panose="02020603050405020304" pitchFamily="18" charset="0"/>
                <a:cs typeface="Times New Roman" panose="02020603050405020304" pitchFamily="18" charset="0"/>
              </a:rPr>
              <a:t>ахсус </a:t>
            </a:r>
            <a:r>
              <a:rPr lang="en-US" sz="7200" dirty="0" smtClean="0">
                <a:solidFill>
                  <a:schemeClr val="tx1"/>
                </a:solidFill>
                <a:latin typeface="Times New Roman" panose="02020603050405020304" pitchFamily="18" charset="0"/>
                <a:cs typeface="Times New Roman" panose="02020603050405020304" pitchFamily="18" charset="0"/>
              </a:rPr>
              <a:t>LTJ5240 SN40</a:t>
            </a:r>
            <a:r>
              <a:rPr lang="uz-Cyrl-UZ" sz="7200" dirty="0" smtClean="0">
                <a:solidFill>
                  <a:schemeClr val="tx1"/>
                </a:solidFill>
                <a:latin typeface="Times New Roman" panose="02020603050405020304" pitchFamily="18" charset="0"/>
                <a:cs typeface="Times New Roman" panose="02020603050405020304" pitchFamily="18" charset="0"/>
              </a:rPr>
              <a:t> русумли, Белфанг бенч а/машина маркали, насоснинг максимал босими 400Ра;</a:t>
            </a:r>
          </a:p>
          <a:p>
            <a:pPr algn="just"/>
            <a:r>
              <a:rPr lang="uz-Cyrl-UZ" sz="7200" dirty="0" smtClean="0">
                <a:solidFill>
                  <a:schemeClr val="tx1"/>
                </a:solidFill>
                <a:latin typeface="Times New Roman" panose="02020603050405020304" pitchFamily="18" charset="0"/>
                <a:cs typeface="Times New Roman" panose="02020603050405020304" pitchFamily="18" charset="0"/>
              </a:rPr>
              <a:t>махсус АЧФ-400 русумли, </a:t>
            </a:r>
            <a:r>
              <a:rPr lang="en-US" sz="7200" dirty="0" smtClean="0">
                <a:solidFill>
                  <a:schemeClr val="tx1"/>
                </a:solidFill>
                <a:latin typeface="Times New Roman" panose="02020603050405020304" pitchFamily="18" charset="0"/>
                <a:cs typeface="Times New Roman" panose="02020603050405020304" pitchFamily="18" charset="0"/>
              </a:rPr>
              <a:t>BEIBEN </a:t>
            </a:r>
            <a:r>
              <a:rPr lang="uz-Cyrl-UZ" sz="7200" dirty="0" smtClean="0">
                <a:solidFill>
                  <a:schemeClr val="tx1"/>
                </a:solidFill>
                <a:latin typeface="Times New Roman" panose="02020603050405020304" pitchFamily="18" charset="0"/>
                <a:cs typeface="Times New Roman" panose="02020603050405020304" pitchFamily="18" charset="0"/>
              </a:rPr>
              <a:t>а/машина маркали, насоснинг максимал босими 400Ра;</a:t>
            </a:r>
          </a:p>
          <a:p>
            <a:pPr algn="just"/>
            <a:r>
              <a:rPr lang="uz-Cyrl-UZ" sz="7200" dirty="0" smtClean="0">
                <a:solidFill>
                  <a:schemeClr val="tx1"/>
                </a:solidFill>
                <a:latin typeface="Times New Roman" panose="02020603050405020304" pitchFamily="18" charset="0"/>
                <a:cs typeface="Times New Roman" panose="02020603050405020304" pitchFamily="18" charset="0"/>
              </a:rPr>
              <a:t>махсус ЦА-600 русумли, КАМАЗ-63501 а/машина маркали, насоснинг максимал босими 600Ра;</a:t>
            </a:r>
          </a:p>
          <a:p>
            <a:pPr algn="just"/>
            <a:r>
              <a:rPr lang="uz-Cyrl-UZ" sz="7200" dirty="0" smtClean="0">
                <a:solidFill>
                  <a:schemeClr val="tx1"/>
                </a:solidFill>
                <a:latin typeface="Times New Roman" panose="02020603050405020304" pitchFamily="18" charset="0"/>
                <a:cs typeface="Times New Roman" panose="02020603050405020304" pitchFamily="18" charset="0"/>
              </a:rPr>
              <a:t>махсус ЦА-320 русумли, КАМАЗ-43118 а/машина маркали, насоснинг максимал босими 320Ра;</a:t>
            </a:r>
          </a:p>
          <a:p>
            <a:pPr algn="just"/>
            <a:r>
              <a:rPr lang="uz-Cyrl-UZ" sz="7200" dirty="0" smtClean="0">
                <a:solidFill>
                  <a:schemeClr val="tx1"/>
                </a:solidFill>
                <a:latin typeface="Times New Roman" panose="02020603050405020304" pitchFamily="18" charset="0"/>
                <a:cs typeface="Times New Roman" panose="02020603050405020304" pitchFamily="18" charset="0"/>
              </a:rPr>
              <a:t>махсус НЦ-320 русумли, Урал-4320 а/машина маркали, насоснинг максимал босими 320Ра.</a:t>
            </a:r>
          </a:p>
          <a:p>
            <a:pPr marL="0" indent="0" algn="just">
              <a:buNone/>
            </a:pPr>
            <a:r>
              <a:rPr lang="uz-Cyrl-UZ" sz="7200" dirty="0" smtClean="0">
                <a:solidFill>
                  <a:schemeClr val="tx1"/>
                </a:solidFill>
                <a:latin typeface="Times New Roman" panose="02020603050405020304" pitchFamily="18" charset="0"/>
                <a:cs typeface="Times New Roman" panose="02020603050405020304" pitchFamily="18" charset="0"/>
              </a:rPr>
              <a:t>		</a:t>
            </a:r>
            <a:endParaRPr lang="uz-Cyrl-UZ" sz="7200" dirty="0">
              <a:solidFill>
                <a:schemeClr val="tx1"/>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826" y="4059067"/>
            <a:ext cx="3341873" cy="2200066"/>
          </a:xfrm>
          <a:prstGeom prst="rect">
            <a:avLst/>
          </a:prstGeom>
        </p:spPr>
      </p:pic>
      <p:pic>
        <p:nvPicPr>
          <p:cNvPr id="11" name="Рисунок 10" descr="1101115"/>
          <p:cNvPicPr/>
          <p:nvPr/>
        </p:nvPicPr>
        <p:blipFill>
          <a:blip r:embed="rId3"/>
          <a:srcRect/>
          <a:stretch>
            <a:fillRect/>
          </a:stretch>
        </p:blipFill>
        <p:spPr bwMode="auto">
          <a:xfrm>
            <a:off x="8365200" y="4466757"/>
            <a:ext cx="3637910" cy="1792376"/>
          </a:xfrm>
          <a:prstGeom prst="rect">
            <a:avLst/>
          </a:prstGeom>
          <a:noFill/>
        </p:spPr>
      </p:pic>
      <p:pic>
        <p:nvPicPr>
          <p:cNvPr id="12" name="Рисунок 11" descr="unnamed"/>
          <p:cNvPicPr/>
          <p:nvPr/>
        </p:nvPicPr>
        <p:blipFill>
          <a:blip r:embed="rId4"/>
          <a:srcRect/>
          <a:stretch>
            <a:fillRect/>
          </a:stretch>
        </p:blipFill>
        <p:spPr bwMode="auto">
          <a:xfrm>
            <a:off x="4375087" y="4621304"/>
            <a:ext cx="3725725" cy="1637829"/>
          </a:xfrm>
          <a:prstGeom prst="rect">
            <a:avLst/>
          </a:prstGeom>
          <a:noFill/>
        </p:spPr>
      </p:pic>
    </p:spTree>
    <p:extLst>
      <p:ext uri="{BB962C8B-B14F-4D97-AF65-F5344CB8AC3E}">
        <p14:creationId xmlns:p14="http://schemas.microsoft.com/office/powerpoint/2010/main" val="27947633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36373" y="1389846"/>
            <a:ext cx="10637948" cy="1960802"/>
          </a:xfrm>
        </p:spPr>
        <p:txBody>
          <a:bodyPr>
            <a:normAutofit fontScale="92500" lnSpcReduction="10000"/>
          </a:bodyPr>
          <a:lstStyle/>
          <a:p>
            <a:pPr marL="0" indent="0">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400" b="1" dirty="0" smtClean="0">
                <a:solidFill>
                  <a:schemeClr val="tx1"/>
                </a:solidFill>
                <a:latin typeface="Times New Roman" panose="02020603050405020304" pitchFamily="18" charset="0"/>
                <a:cs typeface="Times New Roman" panose="02020603050405020304" pitchFamily="18" charset="0"/>
              </a:rPr>
              <a:t>Поршенли </a:t>
            </a:r>
            <a:r>
              <a:rPr lang="uz-Cyrl-UZ" sz="2400" b="1" dirty="0">
                <a:solidFill>
                  <a:schemeClr val="tx1"/>
                </a:solidFill>
                <a:latin typeface="Times New Roman" panose="02020603050405020304" pitchFamily="18" charset="0"/>
                <a:cs typeface="Times New Roman" panose="02020603050405020304" pitchFamily="18" charset="0"/>
              </a:rPr>
              <a:t>насос билан жиҳозланган махсус тампонаж техникалар – 11 та;</a:t>
            </a:r>
          </a:p>
          <a:p>
            <a:pPr algn="just">
              <a:lnSpc>
                <a:spcPct val="120000"/>
              </a:lnSpc>
            </a:pPr>
            <a:r>
              <a:rPr lang="uz-Cyrl-UZ" sz="2200" dirty="0">
                <a:solidFill>
                  <a:schemeClr val="tx1"/>
                </a:solidFill>
                <a:latin typeface="Times New Roman" panose="02020603050405020304" pitchFamily="18" charset="0"/>
                <a:cs typeface="Times New Roman" panose="02020603050405020304" pitchFamily="18" charset="0"/>
              </a:rPr>
              <a:t>махсус АНЦ-320 русумли, Урал-4320, Краз-63221, Краз-65101 а/машина маркали, насоснинг максимал </a:t>
            </a:r>
            <a:r>
              <a:rPr lang="uz-Cyrl-UZ" sz="2200" dirty="0" smtClean="0">
                <a:solidFill>
                  <a:schemeClr val="tx1"/>
                </a:solidFill>
                <a:latin typeface="Times New Roman" panose="02020603050405020304" pitchFamily="18" charset="0"/>
                <a:cs typeface="Times New Roman" panose="02020603050405020304" pitchFamily="18" charset="0"/>
              </a:rPr>
              <a:t>босими </a:t>
            </a:r>
            <a:r>
              <a:rPr lang="uz-Cyrl-UZ" sz="2200" dirty="0">
                <a:solidFill>
                  <a:schemeClr val="tx1"/>
                </a:solidFill>
                <a:latin typeface="Times New Roman" panose="02020603050405020304" pitchFamily="18" charset="0"/>
                <a:cs typeface="Times New Roman" panose="02020603050405020304" pitchFamily="18" charset="0"/>
              </a:rPr>
              <a:t>320Ра.</a:t>
            </a:r>
          </a:p>
          <a:p>
            <a:pPr algn="just">
              <a:lnSpc>
                <a:spcPct val="120000"/>
              </a:lnSpc>
            </a:pPr>
            <a:r>
              <a:rPr lang="uz-Cyrl-UZ" sz="2200" dirty="0">
                <a:solidFill>
                  <a:schemeClr val="tx1"/>
                </a:solidFill>
                <a:latin typeface="Times New Roman" panose="02020603050405020304" pitchFamily="18" charset="0"/>
                <a:cs typeface="Times New Roman" panose="02020603050405020304" pitchFamily="18" charset="0"/>
              </a:rPr>
              <a:t>махсус ЦА-320У русумли, Краз-250 а/машина маркали, насоснинг максимал босими </a:t>
            </a:r>
            <a:r>
              <a:rPr lang="uz-Cyrl-UZ" sz="2200" dirty="0" smtClean="0">
                <a:solidFill>
                  <a:schemeClr val="tx1"/>
                </a:solidFill>
                <a:latin typeface="Times New Roman" panose="02020603050405020304" pitchFamily="18" charset="0"/>
                <a:cs typeface="Times New Roman" panose="02020603050405020304" pitchFamily="18" charset="0"/>
              </a:rPr>
              <a:t>320Ра.</a:t>
            </a:r>
            <a:r>
              <a:rPr lang="uz-Cyrl-UZ" dirty="0" smtClean="0">
                <a:solidFill>
                  <a:schemeClr val="tx1"/>
                </a:solidFill>
                <a:latin typeface="Times New Roman" panose="02020603050405020304" pitchFamily="18" charset="0"/>
                <a:cs typeface="Times New Roman" panose="02020603050405020304" pitchFamily="18" charset="0"/>
              </a:rPr>
              <a:t>	</a:t>
            </a:r>
            <a:endParaRPr lang="uz-Cyrl-UZ" sz="1000" dirty="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0235" y="3894237"/>
            <a:ext cx="3860924" cy="208103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629" y="3477296"/>
            <a:ext cx="3496413" cy="262231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512" y="3594202"/>
            <a:ext cx="3951117" cy="2632052"/>
          </a:xfrm>
          <a:prstGeom prst="rect">
            <a:avLst/>
          </a:prstGeom>
        </p:spPr>
      </p:pic>
      <p:sp>
        <p:nvSpPr>
          <p:cNvPr id="8"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98598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42434" y="1605566"/>
            <a:ext cx="10431887" cy="1137634"/>
          </a:xfrm>
        </p:spPr>
        <p:txBody>
          <a:bodyPr>
            <a:normAutofit/>
          </a:bodyPr>
          <a:lstStyle/>
          <a:p>
            <a:pPr marL="0" indent="0">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400" b="1" dirty="0" smtClean="0">
                <a:solidFill>
                  <a:schemeClr val="tx1"/>
                </a:solidFill>
                <a:latin typeface="Times New Roman" panose="02020603050405020304" pitchFamily="18" charset="0"/>
                <a:cs typeface="Times New Roman" panose="02020603050405020304" pitchFamily="18" charset="0"/>
              </a:rPr>
              <a:t>Компрессор билан </a:t>
            </a:r>
            <a:r>
              <a:rPr lang="uz-Cyrl-UZ" sz="2400" b="1" dirty="0">
                <a:solidFill>
                  <a:schemeClr val="tx1"/>
                </a:solidFill>
                <a:latin typeface="Times New Roman" panose="02020603050405020304" pitchFamily="18" charset="0"/>
                <a:cs typeface="Times New Roman" panose="02020603050405020304" pitchFamily="18" charset="0"/>
              </a:rPr>
              <a:t>жиҳозланган махсус тампонаж техникалар – </a:t>
            </a:r>
            <a:r>
              <a:rPr lang="uz-Cyrl-UZ" sz="2400" b="1" dirty="0" smtClean="0">
                <a:solidFill>
                  <a:schemeClr val="tx1"/>
                </a:solidFill>
                <a:latin typeface="Times New Roman" panose="02020603050405020304" pitchFamily="18" charset="0"/>
                <a:cs typeface="Times New Roman" panose="02020603050405020304" pitchFamily="18" charset="0"/>
              </a:rPr>
              <a:t>1 та;</a:t>
            </a:r>
          </a:p>
          <a:p>
            <a:r>
              <a:rPr lang="uz-Cyrl-UZ" dirty="0" smtClean="0">
                <a:solidFill>
                  <a:schemeClr val="tx1"/>
                </a:solidFill>
                <a:latin typeface="Times New Roman" panose="02020603050405020304" pitchFamily="18" charset="0"/>
                <a:cs typeface="Times New Roman" panose="02020603050405020304" pitchFamily="18" charset="0"/>
              </a:rPr>
              <a:t>махсус Компрессор </a:t>
            </a:r>
            <a:r>
              <a:rPr lang="en-US" dirty="0" smtClean="0">
                <a:solidFill>
                  <a:schemeClr val="tx1"/>
                </a:solidFill>
                <a:latin typeface="Times New Roman" panose="02020603050405020304" pitchFamily="18" charset="0"/>
                <a:cs typeface="Times New Roman" panose="02020603050405020304" pitchFamily="18" charset="0"/>
              </a:rPr>
              <a:t>SHACMAN</a:t>
            </a:r>
            <a:r>
              <a:rPr lang="uz-Cyrl-UZ" dirty="0" smtClean="0">
                <a:solidFill>
                  <a:schemeClr val="tx1"/>
                </a:solidFill>
                <a:latin typeface="Times New Roman" panose="02020603050405020304" pitchFamily="18" charset="0"/>
                <a:cs typeface="Times New Roman" panose="02020603050405020304" pitchFamily="18" charset="0"/>
              </a:rPr>
              <a:t> </a:t>
            </a:r>
            <a:r>
              <a:rPr lang="uz-Cyrl-UZ" dirty="0">
                <a:solidFill>
                  <a:schemeClr val="tx1"/>
                </a:solidFill>
                <a:latin typeface="Times New Roman" panose="02020603050405020304" pitchFamily="18" charset="0"/>
                <a:cs typeface="Times New Roman" panose="02020603050405020304" pitchFamily="18" charset="0"/>
              </a:rPr>
              <a:t>а/машина маркали, </a:t>
            </a:r>
            <a:r>
              <a:rPr lang="uz-Cyrl-UZ" dirty="0" smtClean="0">
                <a:solidFill>
                  <a:schemeClr val="tx1"/>
                </a:solidFill>
                <a:latin typeface="Times New Roman" panose="02020603050405020304" pitchFamily="18" charset="0"/>
                <a:cs typeface="Times New Roman" panose="02020603050405020304" pitchFamily="18" charset="0"/>
              </a:rPr>
              <a:t>максимал </a:t>
            </a:r>
            <a:r>
              <a:rPr lang="uz-Cyrl-UZ" dirty="0">
                <a:solidFill>
                  <a:schemeClr val="tx1"/>
                </a:solidFill>
                <a:latin typeface="Times New Roman" panose="02020603050405020304" pitchFamily="18" charset="0"/>
                <a:cs typeface="Times New Roman" panose="02020603050405020304" pitchFamily="18" charset="0"/>
              </a:rPr>
              <a:t>босими </a:t>
            </a:r>
            <a:r>
              <a:rPr lang="uz-Cyrl-UZ" dirty="0" smtClean="0">
                <a:solidFill>
                  <a:schemeClr val="tx1"/>
                </a:solidFill>
                <a:latin typeface="Times New Roman" panose="02020603050405020304" pitchFamily="18" charset="0"/>
                <a:cs typeface="Times New Roman" panose="02020603050405020304" pitchFamily="18" charset="0"/>
              </a:rPr>
              <a:t>3</a:t>
            </a:r>
            <a:r>
              <a:rPr lang="en-US" dirty="0" smtClean="0">
                <a:solidFill>
                  <a:schemeClr val="tx1"/>
                </a:solidFill>
                <a:latin typeface="Times New Roman" panose="02020603050405020304" pitchFamily="18" charset="0"/>
                <a:cs typeface="Times New Roman" panose="02020603050405020304" pitchFamily="18" charset="0"/>
              </a:rPr>
              <a:t>5</a:t>
            </a:r>
            <a:r>
              <a:rPr lang="uz-Cyrl-UZ" dirty="0" smtClean="0">
                <a:solidFill>
                  <a:schemeClr val="tx1"/>
                </a:solidFill>
                <a:latin typeface="Times New Roman" panose="02020603050405020304" pitchFamily="18" charset="0"/>
                <a:cs typeface="Times New Roman" panose="02020603050405020304" pitchFamily="18" charset="0"/>
              </a:rPr>
              <a:t>0Ра.</a:t>
            </a:r>
            <a:endParaRPr lang="uz-Cyrl-UZ" b="1"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4"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60" y="3212817"/>
            <a:ext cx="5073968" cy="272482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193" y="3212817"/>
            <a:ext cx="5911476" cy="2724821"/>
          </a:xfrm>
          <a:prstGeom prst="rect">
            <a:avLst/>
          </a:prstGeom>
        </p:spPr>
      </p:pic>
    </p:spTree>
    <p:extLst>
      <p:ext uri="{BB962C8B-B14F-4D97-AF65-F5344CB8AC3E}">
        <p14:creationId xmlns:p14="http://schemas.microsoft.com/office/powerpoint/2010/main" val="1742297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87133" y="1451020"/>
            <a:ext cx="10084158" cy="1008845"/>
          </a:xfrm>
        </p:spPr>
        <p:txBody>
          <a:bodyPr>
            <a:normAutofit fontScale="92500"/>
          </a:bodyPr>
          <a:lstStyle/>
          <a:p>
            <a:pPr marL="0" indent="0">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400" b="1" dirty="0" smtClean="0">
                <a:solidFill>
                  <a:schemeClr val="tx1"/>
                </a:solidFill>
                <a:latin typeface="Times New Roman" panose="02020603050405020304" pitchFamily="18" charset="0"/>
                <a:cs typeface="Times New Roman" panose="02020603050405020304" pitchFamily="18" charset="0"/>
              </a:rPr>
              <a:t>СМ-20 билан </a:t>
            </a:r>
            <a:r>
              <a:rPr lang="uz-Cyrl-UZ" sz="2400" b="1" dirty="0">
                <a:solidFill>
                  <a:schemeClr val="tx1"/>
                </a:solidFill>
                <a:latin typeface="Times New Roman" panose="02020603050405020304" pitchFamily="18" charset="0"/>
                <a:cs typeface="Times New Roman" panose="02020603050405020304" pitchFamily="18" charset="0"/>
              </a:rPr>
              <a:t>жиҳозланган махсус тампонаж техникалар – </a:t>
            </a:r>
            <a:r>
              <a:rPr lang="uz-Cyrl-UZ" sz="2400" b="1" dirty="0" smtClean="0">
                <a:solidFill>
                  <a:schemeClr val="tx1"/>
                </a:solidFill>
                <a:latin typeface="Times New Roman" panose="02020603050405020304" pitchFamily="18" charset="0"/>
                <a:cs typeface="Times New Roman" panose="02020603050405020304" pitchFamily="18" charset="0"/>
              </a:rPr>
              <a:t>13 </a:t>
            </a:r>
            <a:r>
              <a:rPr lang="uz-Cyrl-UZ" sz="2400" b="1" dirty="0">
                <a:solidFill>
                  <a:schemeClr val="tx1"/>
                </a:solidFill>
                <a:latin typeface="Times New Roman" panose="02020603050405020304" pitchFamily="18" charset="0"/>
                <a:cs typeface="Times New Roman" panose="02020603050405020304" pitchFamily="18" charset="0"/>
              </a:rPr>
              <a:t>та;</a:t>
            </a:r>
          </a:p>
          <a:p>
            <a:r>
              <a:rPr lang="uz-Cyrl-UZ" sz="2000" dirty="0" smtClean="0">
                <a:solidFill>
                  <a:schemeClr val="tx1"/>
                </a:solidFill>
                <a:latin typeface="Times New Roman" panose="02020603050405020304" pitchFamily="18" charset="0"/>
                <a:cs typeface="Times New Roman" panose="02020603050405020304" pitchFamily="18" charset="0"/>
              </a:rPr>
              <a:t>махсус СМ-20 </a:t>
            </a:r>
            <a:r>
              <a:rPr lang="uz-Cyrl-UZ" sz="2000" dirty="0">
                <a:solidFill>
                  <a:schemeClr val="tx1"/>
                </a:solidFill>
                <a:latin typeface="Times New Roman" panose="02020603050405020304" pitchFamily="18" charset="0"/>
                <a:cs typeface="Times New Roman" panose="02020603050405020304" pitchFamily="18" charset="0"/>
              </a:rPr>
              <a:t>русумли, </a:t>
            </a:r>
            <a:r>
              <a:rPr lang="uz-Cyrl-UZ" sz="2000" dirty="0" smtClean="0">
                <a:solidFill>
                  <a:schemeClr val="tx1"/>
                </a:solidFill>
                <a:latin typeface="Times New Roman" panose="02020603050405020304" pitchFamily="18" charset="0"/>
                <a:cs typeface="Times New Roman" panose="02020603050405020304" pitchFamily="18" charset="0"/>
              </a:rPr>
              <a:t>Краз-250, </a:t>
            </a:r>
            <a:r>
              <a:rPr lang="uz-Cyrl-UZ" sz="2000" dirty="0">
                <a:solidFill>
                  <a:schemeClr val="tx1"/>
                </a:solidFill>
                <a:latin typeface="Times New Roman" panose="02020603050405020304" pitchFamily="18" charset="0"/>
                <a:cs typeface="Times New Roman" panose="02020603050405020304" pitchFamily="18" charset="0"/>
              </a:rPr>
              <a:t>Краз-65101 а/машина маркали, юк кўтариши </a:t>
            </a:r>
            <a:r>
              <a:rPr lang="uz-Cyrl-UZ" sz="2000" dirty="0" smtClean="0">
                <a:solidFill>
                  <a:schemeClr val="tx1"/>
                </a:solidFill>
                <a:latin typeface="Times New Roman" panose="02020603050405020304" pitchFamily="18" charset="0"/>
                <a:cs typeface="Times New Roman" panose="02020603050405020304" pitchFamily="18" charset="0"/>
              </a:rPr>
              <a:t>20 тоннали.</a:t>
            </a:r>
          </a:p>
          <a:p>
            <a:endParaRPr lang="uz-Cyrl-UZ"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4"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pic>
        <p:nvPicPr>
          <p:cNvPr id="2050" name="Picture 2" descr="Установка смесительная механическая УС6-30 на шасси КрАЗ - 651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093" y="3284114"/>
            <a:ext cx="4719795" cy="2241904"/>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descr="3-38"/>
          <p:cNvPicPr/>
          <p:nvPr/>
        </p:nvPicPr>
        <p:blipFill>
          <a:blip r:embed="rId3"/>
          <a:srcRect/>
          <a:stretch>
            <a:fillRect/>
          </a:stretch>
        </p:blipFill>
        <p:spPr bwMode="auto">
          <a:xfrm>
            <a:off x="1687133" y="3284114"/>
            <a:ext cx="4589186" cy="2241903"/>
          </a:xfrm>
          <a:prstGeom prst="rect">
            <a:avLst/>
          </a:prstGeom>
          <a:noFill/>
        </p:spPr>
      </p:pic>
    </p:spTree>
    <p:extLst>
      <p:ext uri="{BB962C8B-B14F-4D97-AF65-F5344CB8AC3E}">
        <p14:creationId xmlns:p14="http://schemas.microsoft.com/office/powerpoint/2010/main" val="1802697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a:xfrm>
            <a:off x="1081825" y="1451020"/>
            <a:ext cx="10689466" cy="1008845"/>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300" b="1" dirty="0" smtClean="0">
                <a:solidFill>
                  <a:schemeClr val="tx1"/>
                </a:solidFill>
                <a:latin typeface="Times New Roman" panose="02020603050405020304" pitchFamily="18" charset="0"/>
                <a:cs typeface="Times New Roman" panose="02020603050405020304" pitchFamily="18" charset="0"/>
              </a:rPr>
              <a:t>Блок монифолд БМ-700 билан жиҳозланган махсус тампонаж техникалар – 3 та;</a:t>
            </a:r>
          </a:p>
          <a:p>
            <a:r>
              <a:rPr lang="uz-Cyrl-UZ" sz="2000" dirty="0" smtClean="0">
                <a:solidFill>
                  <a:schemeClr val="tx1"/>
                </a:solidFill>
                <a:latin typeface="Times New Roman" panose="02020603050405020304" pitchFamily="18" charset="0"/>
                <a:cs typeface="Times New Roman" panose="02020603050405020304" pitchFamily="18" charset="0"/>
              </a:rPr>
              <a:t>махсус 2БМ-70 русумли, Камаз-5410, Урал-48531М а/машина маркали, </a:t>
            </a:r>
            <a:r>
              <a:rPr lang="uz-Cyrl-UZ" sz="2000" dirty="0">
                <a:solidFill>
                  <a:schemeClr val="tx1"/>
                </a:solidFill>
                <a:latin typeface="Times New Roman" panose="02020603050405020304" pitchFamily="18" charset="0"/>
                <a:cs typeface="Times New Roman" panose="02020603050405020304" pitchFamily="18" charset="0"/>
              </a:rPr>
              <a:t>максимал босими </a:t>
            </a:r>
            <a:r>
              <a:rPr lang="uz-Cyrl-UZ" sz="2000" dirty="0" smtClean="0">
                <a:solidFill>
                  <a:schemeClr val="tx1"/>
                </a:solidFill>
                <a:latin typeface="Times New Roman" panose="02020603050405020304" pitchFamily="18" charset="0"/>
                <a:cs typeface="Times New Roman" panose="02020603050405020304" pitchFamily="18" charset="0"/>
              </a:rPr>
              <a:t>700Ра.</a:t>
            </a:r>
          </a:p>
          <a:p>
            <a:endParaRPr lang="uz-Cyrl-UZ" dirty="0" smtClean="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6594" y="4906851"/>
            <a:ext cx="4562766" cy="1883050"/>
          </a:xfrm>
          <a:prstGeom prst="rect">
            <a:avLst/>
          </a:prstGeom>
        </p:spPr>
      </p:pic>
      <p:pic>
        <p:nvPicPr>
          <p:cNvPr id="1029" name="Picture 5" descr="Блок манифольда БМ 700 МАЗ 5316 . Купить Блок манифольда БМ 700 МАЗ 5316 в  Киеве: стоимость, цена, характеристики, фото - УКР ТРА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3196" y="2566151"/>
            <a:ext cx="3606084" cy="2066189"/>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0821" y="2590139"/>
            <a:ext cx="3538035" cy="1990144"/>
          </a:xfrm>
          <a:prstGeom prst="rect">
            <a:avLst/>
          </a:prstGeom>
        </p:spPr>
      </p:pic>
    </p:spTree>
    <p:extLst>
      <p:ext uri="{BB962C8B-B14F-4D97-AF65-F5344CB8AC3E}">
        <p14:creationId xmlns:p14="http://schemas.microsoft.com/office/powerpoint/2010/main" val="3984914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a:xfrm>
            <a:off x="1568977" y="1409238"/>
            <a:ext cx="9800823" cy="13694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300" b="1" dirty="0" smtClean="0">
                <a:solidFill>
                  <a:schemeClr val="tx1"/>
                </a:solidFill>
                <a:latin typeface="Times New Roman" panose="02020603050405020304" pitchFamily="18" charset="0"/>
                <a:cs typeface="Times New Roman" panose="02020603050405020304" pitchFamily="18" charset="0"/>
              </a:rPr>
              <a:t>Бортли ва монипулятор автотранспортлари – 2 та;</a:t>
            </a:r>
          </a:p>
          <a:p>
            <a:r>
              <a:rPr lang="en-US" sz="2000" dirty="0" smtClean="0">
                <a:solidFill>
                  <a:schemeClr val="tx1"/>
                </a:solidFill>
                <a:latin typeface="Times New Roman" panose="02020603050405020304" pitchFamily="18" charset="0"/>
                <a:cs typeface="Times New Roman" panose="02020603050405020304" pitchFamily="18" charset="0"/>
              </a:rPr>
              <a:t>MAN CLA 18.280 </a:t>
            </a:r>
            <a:r>
              <a:rPr lang="uz-Cyrl-UZ" sz="2000" dirty="0" smtClean="0">
                <a:solidFill>
                  <a:schemeClr val="tx1"/>
                </a:solidFill>
                <a:latin typeface="Times New Roman" panose="02020603050405020304" pitchFamily="18" charset="0"/>
                <a:cs typeface="Times New Roman" panose="02020603050405020304" pitchFamily="18" charset="0"/>
              </a:rPr>
              <a:t>а/машина маркали, юк кўтариши </a:t>
            </a:r>
            <a:r>
              <a:rPr lang="en-US" sz="2000" dirty="0" smtClean="0">
                <a:solidFill>
                  <a:schemeClr val="tx1"/>
                </a:solidFill>
                <a:latin typeface="Times New Roman" panose="02020603050405020304" pitchFamily="18" charset="0"/>
                <a:cs typeface="Times New Roman" panose="02020603050405020304" pitchFamily="18" charset="0"/>
              </a:rPr>
              <a:t>3 </a:t>
            </a:r>
            <a:r>
              <a:rPr lang="ru-RU" sz="2000" dirty="0" smtClean="0">
                <a:solidFill>
                  <a:schemeClr val="tx1"/>
                </a:solidFill>
                <a:latin typeface="Times New Roman" panose="02020603050405020304" pitchFamily="18" charset="0"/>
                <a:cs typeface="Times New Roman" panose="02020603050405020304" pitchFamily="18" charset="0"/>
              </a:rPr>
              <a:t>тонна</a:t>
            </a:r>
            <a:r>
              <a:rPr lang="uz-Cyrl-UZ" sz="2000" dirty="0">
                <a:solidFill>
                  <a:schemeClr val="tx1"/>
                </a:solidFill>
                <a:latin typeface="Times New Roman" panose="02020603050405020304" pitchFamily="18" charset="0"/>
                <a:cs typeface="Times New Roman" panose="02020603050405020304" pitchFamily="18" charset="0"/>
              </a:rPr>
              <a:t>;</a:t>
            </a:r>
            <a:endParaRPr lang="uz-Cyrl-UZ" sz="2000" dirty="0" smtClean="0">
              <a:solidFill>
                <a:schemeClr val="tx1"/>
              </a:solidFill>
              <a:latin typeface="Times New Roman" panose="02020603050405020304" pitchFamily="18" charset="0"/>
              <a:cs typeface="Times New Roman" panose="02020603050405020304" pitchFamily="18" charset="0"/>
            </a:endParaRPr>
          </a:p>
          <a:p>
            <a:r>
              <a:rPr lang="en-US" sz="2000" dirty="0" smtClean="0">
                <a:solidFill>
                  <a:schemeClr val="tx1"/>
                </a:solidFill>
                <a:latin typeface="Times New Roman" panose="02020603050405020304" pitchFamily="18" charset="0"/>
                <a:cs typeface="Times New Roman" panose="02020603050405020304" pitchFamily="18" charset="0"/>
              </a:rPr>
              <a:t>ISUZI SAZ NQR71PL </a:t>
            </a:r>
            <a:r>
              <a:rPr lang="uz-Cyrl-UZ" sz="2000" dirty="0">
                <a:solidFill>
                  <a:schemeClr val="tx1"/>
                </a:solidFill>
                <a:latin typeface="Times New Roman" panose="02020603050405020304" pitchFamily="18" charset="0"/>
                <a:cs typeface="Times New Roman" panose="02020603050405020304" pitchFamily="18" charset="0"/>
              </a:rPr>
              <a:t>а/машина маркали</a:t>
            </a:r>
            <a:r>
              <a:rPr lang="uz-Cyrl-UZ" sz="2000" dirty="0" smtClean="0">
                <a:solidFill>
                  <a:schemeClr val="tx1"/>
                </a:solidFill>
                <a:latin typeface="Times New Roman" panose="02020603050405020304" pitchFamily="18" charset="0"/>
                <a:cs typeface="Times New Roman" panose="02020603050405020304" pitchFamily="18" charset="0"/>
              </a:rPr>
              <a:t>,</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бортли </a:t>
            </a:r>
            <a:r>
              <a:rPr lang="uz-Cyrl-UZ" sz="2000" dirty="0">
                <a:solidFill>
                  <a:schemeClr val="tx1"/>
                </a:solidFill>
                <a:latin typeface="Times New Roman" panose="02020603050405020304" pitchFamily="18" charset="0"/>
                <a:cs typeface="Times New Roman" panose="02020603050405020304" pitchFamily="18" charset="0"/>
              </a:rPr>
              <a:t>юк кўтариши </a:t>
            </a:r>
            <a:r>
              <a:rPr lang="uz-Cyrl-UZ" sz="2000" dirty="0" smtClean="0">
                <a:solidFill>
                  <a:schemeClr val="tx1"/>
                </a:solidFill>
                <a:latin typeface="Times New Roman" panose="02020603050405020304" pitchFamily="18" charset="0"/>
                <a:cs typeface="Times New Roman" panose="02020603050405020304" pitchFamily="18" charset="0"/>
              </a:rPr>
              <a:t>5 тонна.</a:t>
            </a:r>
          </a:p>
          <a:p>
            <a:endParaRPr lang="uz-Cyrl-UZ" dirty="0" smtClean="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2434" y="3051981"/>
            <a:ext cx="4919730" cy="3246352"/>
          </a:xfrm>
          <a:prstGeom prst="rect">
            <a:avLst/>
          </a:prstGeo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6792" y="3051981"/>
            <a:ext cx="4323008" cy="3242256"/>
          </a:xfrm>
          <a:prstGeom prst="rect">
            <a:avLst/>
          </a:prstGeom>
        </p:spPr>
      </p:pic>
    </p:spTree>
    <p:extLst>
      <p:ext uri="{BB962C8B-B14F-4D97-AF65-F5344CB8AC3E}">
        <p14:creationId xmlns:p14="http://schemas.microsoft.com/office/powerpoint/2010/main" val="2150692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87133" y="-17226"/>
            <a:ext cx="10084158" cy="1153175"/>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Бурғулаш жараёнида хизмат кўрсатадиган махсус тампонаж техникалари</a:t>
            </a:r>
            <a:endParaRPr lang="ru-RU" sz="4000" dirty="0">
              <a:latin typeface="Times New Roman" panose="02020603050405020304" pitchFamily="18" charset="0"/>
              <a:cs typeface="Times New Roman" panose="02020603050405020304" pitchFamily="18" charset="0"/>
            </a:endParaRPr>
          </a:p>
        </p:txBody>
      </p:sp>
      <p:sp>
        <p:nvSpPr>
          <p:cNvPr id="5" name="Объект 2"/>
          <p:cNvSpPr txBox="1">
            <a:spLocks/>
          </p:cNvSpPr>
          <p:nvPr/>
        </p:nvSpPr>
        <p:spPr>
          <a:xfrm>
            <a:off x="2233876" y="1276914"/>
            <a:ext cx="5589431" cy="286340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uz-Cyrl-UZ" b="1" dirty="0" smtClean="0">
                <a:solidFill>
                  <a:schemeClr val="tx1"/>
                </a:solidFill>
                <a:latin typeface="Times New Roman" panose="02020603050405020304" pitchFamily="18" charset="0"/>
                <a:cs typeface="Times New Roman" panose="02020603050405020304" pitchFamily="18" charset="0"/>
              </a:rPr>
              <a:t>	</a:t>
            </a:r>
            <a:r>
              <a:rPr lang="uz-Cyrl-UZ" sz="2800" b="1" dirty="0" smtClean="0">
                <a:solidFill>
                  <a:schemeClr val="tx1"/>
                </a:solidFill>
                <a:latin typeface="Times New Roman" panose="02020603050405020304" pitchFamily="18" charset="0"/>
                <a:cs typeface="Times New Roman" panose="02020603050405020304" pitchFamily="18" charset="0"/>
              </a:rPr>
              <a:t>Автоцистерналар – 5 та;</a:t>
            </a:r>
          </a:p>
          <a:p>
            <a:r>
              <a:rPr lang="uz-Cyrl-UZ" sz="2000" dirty="0" smtClean="0">
                <a:solidFill>
                  <a:schemeClr val="tx1"/>
                </a:solidFill>
                <a:latin typeface="Times New Roman" panose="02020603050405020304" pitchFamily="18" charset="0"/>
                <a:cs typeface="Times New Roman" panose="02020603050405020304" pitchFamily="18" charset="0"/>
              </a:rPr>
              <a:t>Урал-4320 а/машина маркали, 9 992</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дм³;</a:t>
            </a:r>
          </a:p>
          <a:p>
            <a:r>
              <a:rPr lang="en-US" sz="2000" dirty="0" smtClean="0">
                <a:solidFill>
                  <a:schemeClr val="tx1"/>
                </a:solidFill>
                <a:latin typeface="Times New Roman" panose="02020603050405020304" pitchFamily="18" charset="0"/>
                <a:cs typeface="Times New Roman" panose="02020603050405020304" pitchFamily="18" charset="0"/>
              </a:rPr>
              <a:t>SHACMAN </a:t>
            </a:r>
            <a:r>
              <a:rPr lang="uz-Cyrl-UZ" sz="2000" dirty="0">
                <a:solidFill>
                  <a:schemeClr val="tx1"/>
                </a:solidFill>
                <a:latin typeface="Times New Roman" panose="02020603050405020304" pitchFamily="18" charset="0"/>
                <a:cs typeface="Times New Roman" panose="02020603050405020304" pitchFamily="18" charset="0"/>
              </a:rPr>
              <a:t>а/машина маркали, </a:t>
            </a:r>
            <a:r>
              <a:rPr lang="uz-Cyrl-UZ" sz="2000" dirty="0" smtClean="0">
                <a:solidFill>
                  <a:schemeClr val="tx1"/>
                </a:solidFill>
                <a:latin typeface="Times New Roman" panose="02020603050405020304" pitchFamily="18" charset="0"/>
                <a:cs typeface="Times New Roman" panose="02020603050405020304" pitchFamily="18" charset="0"/>
              </a:rPr>
              <a:t>21 514</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a:solidFill>
                  <a:schemeClr val="tx1"/>
                </a:solidFill>
                <a:latin typeface="Times New Roman" panose="02020603050405020304" pitchFamily="18" charset="0"/>
                <a:cs typeface="Times New Roman" panose="02020603050405020304" pitchFamily="18" charset="0"/>
              </a:rPr>
              <a:t>дм³</a:t>
            </a:r>
            <a:r>
              <a:rPr lang="uz-Cyrl-UZ" sz="2000" dirty="0" smtClean="0">
                <a:solidFill>
                  <a:schemeClr val="tx1"/>
                </a:solidFill>
                <a:latin typeface="Times New Roman" panose="02020603050405020304" pitchFamily="18" charset="0"/>
                <a:cs typeface="Times New Roman" panose="02020603050405020304" pitchFamily="18" charset="0"/>
              </a:rPr>
              <a:t>;</a:t>
            </a:r>
          </a:p>
          <a:p>
            <a:r>
              <a:rPr lang="uz-Cyrl-UZ" sz="2000" dirty="0" smtClean="0">
                <a:solidFill>
                  <a:schemeClr val="tx1"/>
                </a:solidFill>
                <a:latin typeface="Times New Roman" panose="02020603050405020304" pitchFamily="18" charset="0"/>
                <a:cs typeface="Times New Roman" panose="02020603050405020304" pitchFamily="18" charset="0"/>
              </a:rPr>
              <a:t>Урал-32551 </a:t>
            </a:r>
            <a:r>
              <a:rPr lang="uz-Cyrl-UZ" sz="2000" dirty="0">
                <a:solidFill>
                  <a:schemeClr val="tx1"/>
                </a:solidFill>
                <a:latin typeface="Times New Roman" panose="02020603050405020304" pitchFamily="18" charset="0"/>
                <a:cs typeface="Times New Roman" panose="02020603050405020304" pitchFamily="18" charset="0"/>
              </a:rPr>
              <a:t>а/машина маркали, </a:t>
            </a:r>
            <a:r>
              <a:rPr lang="uz-Cyrl-UZ" sz="2000" dirty="0" smtClean="0">
                <a:solidFill>
                  <a:schemeClr val="tx1"/>
                </a:solidFill>
                <a:latin typeface="Times New Roman" panose="02020603050405020304" pitchFamily="18" charset="0"/>
                <a:cs typeface="Times New Roman" panose="02020603050405020304" pitchFamily="18" charset="0"/>
              </a:rPr>
              <a:t>10 152</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a:solidFill>
                  <a:schemeClr val="tx1"/>
                </a:solidFill>
                <a:latin typeface="Times New Roman" panose="02020603050405020304" pitchFamily="18" charset="0"/>
                <a:cs typeface="Times New Roman" panose="02020603050405020304" pitchFamily="18" charset="0"/>
              </a:rPr>
              <a:t>дм³</a:t>
            </a:r>
            <a:r>
              <a:rPr lang="uz-Cyrl-UZ" sz="2000" dirty="0" smtClean="0">
                <a:solidFill>
                  <a:schemeClr val="tx1"/>
                </a:solidFill>
                <a:latin typeface="Times New Roman" panose="02020603050405020304" pitchFamily="18" charset="0"/>
                <a:cs typeface="Times New Roman" panose="02020603050405020304" pitchFamily="18" charset="0"/>
              </a:rPr>
              <a:t>;</a:t>
            </a:r>
          </a:p>
          <a:p>
            <a:r>
              <a:rPr lang="uz-Cyrl-UZ" sz="2000" dirty="0" smtClean="0">
                <a:solidFill>
                  <a:schemeClr val="tx1"/>
                </a:solidFill>
                <a:latin typeface="Times New Roman" panose="02020603050405020304" pitchFamily="18" charset="0"/>
                <a:cs typeface="Times New Roman" panose="02020603050405020304" pitchFamily="18" charset="0"/>
              </a:rPr>
              <a:t>Камаз-53215 </a:t>
            </a:r>
            <a:r>
              <a:rPr lang="uz-Cyrl-UZ" sz="2000" dirty="0">
                <a:solidFill>
                  <a:schemeClr val="tx1"/>
                </a:solidFill>
                <a:latin typeface="Times New Roman" panose="02020603050405020304" pitchFamily="18" charset="0"/>
                <a:cs typeface="Times New Roman" panose="02020603050405020304" pitchFamily="18" charset="0"/>
              </a:rPr>
              <a:t>а/машина маркали, </a:t>
            </a:r>
            <a:r>
              <a:rPr lang="uz-Cyrl-UZ" sz="2000" dirty="0" smtClean="0">
                <a:solidFill>
                  <a:schemeClr val="tx1"/>
                </a:solidFill>
                <a:latin typeface="Times New Roman" panose="02020603050405020304" pitchFamily="18" charset="0"/>
                <a:cs typeface="Times New Roman" panose="02020603050405020304" pitchFamily="18" charset="0"/>
              </a:rPr>
              <a:t>9 960</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a:solidFill>
                  <a:schemeClr val="tx1"/>
                </a:solidFill>
                <a:latin typeface="Times New Roman" panose="02020603050405020304" pitchFamily="18" charset="0"/>
                <a:cs typeface="Times New Roman" panose="02020603050405020304" pitchFamily="18" charset="0"/>
              </a:rPr>
              <a:t>дм³</a:t>
            </a:r>
            <a:r>
              <a:rPr lang="uz-Cyrl-UZ" sz="2000" dirty="0" smtClean="0">
                <a:solidFill>
                  <a:schemeClr val="tx1"/>
                </a:solidFill>
                <a:latin typeface="Times New Roman" panose="02020603050405020304" pitchFamily="18" charset="0"/>
                <a:cs typeface="Times New Roman" panose="02020603050405020304" pitchFamily="18" charset="0"/>
              </a:rPr>
              <a:t>;</a:t>
            </a:r>
          </a:p>
          <a:p>
            <a:r>
              <a:rPr lang="uz-Cyrl-UZ" sz="2000" dirty="0" smtClean="0">
                <a:solidFill>
                  <a:schemeClr val="tx1"/>
                </a:solidFill>
                <a:latin typeface="Times New Roman" panose="02020603050405020304" pitchFamily="18" charset="0"/>
                <a:cs typeface="Times New Roman" panose="02020603050405020304" pitchFamily="18" charset="0"/>
              </a:rPr>
              <a:t>Газ-5312 </a:t>
            </a:r>
            <a:r>
              <a:rPr lang="uz-Cyrl-UZ" sz="2000" dirty="0">
                <a:solidFill>
                  <a:schemeClr val="tx1"/>
                </a:solidFill>
                <a:latin typeface="Times New Roman" panose="02020603050405020304" pitchFamily="18" charset="0"/>
                <a:cs typeface="Times New Roman" panose="02020603050405020304" pitchFamily="18" charset="0"/>
              </a:rPr>
              <a:t>а/машина маркали, </a:t>
            </a:r>
            <a:r>
              <a:rPr lang="uz-Cyrl-UZ" sz="2000" dirty="0" smtClean="0">
                <a:solidFill>
                  <a:schemeClr val="tx1"/>
                </a:solidFill>
                <a:latin typeface="Times New Roman" panose="02020603050405020304" pitchFamily="18" charset="0"/>
                <a:cs typeface="Times New Roman" panose="02020603050405020304" pitchFamily="18" charset="0"/>
              </a:rPr>
              <a:t>4 254</a:t>
            </a:r>
            <a:r>
              <a:rPr lang="en-US" sz="2000" dirty="0" smtClean="0">
                <a:solidFill>
                  <a:schemeClr val="tx1"/>
                </a:solidFill>
                <a:latin typeface="Times New Roman" panose="02020603050405020304" pitchFamily="18" charset="0"/>
                <a:cs typeface="Times New Roman" panose="02020603050405020304" pitchFamily="18" charset="0"/>
              </a:rPr>
              <a:t> </a:t>
            </a:r>
            <a:r>
              <a:rPr lang="uz-Cyrl-UZ" sz="2000" dirty="0" smtClean="0">
                <a:solidFill>
                  <a:schemeClr val="tx1"/>
                </a:solidFill>
                <a:latin typeface="Times New Roman" panose="02020603050405020304" pitchFamily="18" charset="0"/>
                <a:cs typeface="Times New Roman" panose="02020603050405020304" pitchFamily="18" charset="0"/>
              </a:rPr>
              <a:t>дм³.</a:t>
            </a:r>
            <a:endParaRPr lang="uz-Cyrl-UZ" sz="2000" dirty="0">
              <a:solidFill>
                <a:schemeClr val="tx1"/>
              </a:solidFill>
              <a:latin typeface="Times New Roman" panose="02020603050405020304" pitchFamily="18" charset="0"/>
              <a:cs typeface="Times New Roman" panose="02020603050405020304" pitchFamily="18" charset="0"/>
            </a:endParaRPr>
          </a:p>
          <a:p>
            <a:endParaRPr lang="uz-Cyrl-UZ" sz="2000" dirty="0">
              <a:solidFill>
                <a:schemeClr val="tx1"/>
              </a:solidFill>
              <a:latin typeface="Times New Roman" panose="02020603050405020304" pitchFamily="18" charset="0"/>
              <a:cs typeface="Times New Roman" panose="02020603050405020304" pitchFamily="18" charset="0"/>
            </a:endParaRPr>
          </a:p>
          <a:p>
            <a:endParaRPr lang="uz-Cyrl-UZ" sz="2000" dirty="0" smtClean="0">
              <a:solidFill>
                <a:schemeClr val="tx1"/>
              </a:solidFill>
              <a:latin typeface="Times New Roman" panose="02020603050405020304" pitchFamily="18" charset="0"/>
              <a:cs typeface="Times New Roman" panose="02020603050405020304" pitchFamily="18" charset="0"/>
            </a:endParaRPr>
          </a:p>
          <a:p>
            <a:endParaRPr lang="uz-Cyrl-UZ" dirty="0" smtClean="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661" y="4122154"/>
            <a:ext cx="2309609" cy="2471984"/>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4680" y="4140317"/>
            <a:ext cx="3168524" cy="2376393"/>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8465" y="1276915"/>
            <a:ext cx="3380308" cy="2535232"/>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427" y="4140317"/>
            <a:ext cx="3247096" cy="2435323"/>
          </a:xfrm>
          <a:prstGeom prst="rect">
            <a:avLst/>
          </a:prstGeom>
        </p:spPr>
      </p:pic>
    </p:spTree>
    <p:extLst>
      <p:ext uri="{BB962C8B-B14F-4D97-AF65-F5344CB8AC3E}">
        <p14:creationId xmlns:p14="http://schemas.microsoft.com/office/powerpoint/2010/main" val="676794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51905" y="1385642"/>
            <a:ext cx="6259133" cy="1607533"/>
          </a:xfrm>
        </p:spPr>
        <p:txBody>
          <a:bodyPr/>
          <a:lstStyle/>
          <a:p>
            <a:pPr marL="0" indent="0">
              <a:buNone/>
            </a:pPr>
            <a:r>
              <a:rPr lang="uz-Cyrl-UZ" sz="2000" b="1" dirty="0">
                <a:solidFill>
                  <a:schemeClr val="tx1"/>
                </a:solidFill>
                <a:latin typeface="Times New Roman" panose="02020603050405020304" pitchFamily="18" charset="0"/>
                <a:cs typeface="Times New Roman" panose="02020603050405020304" pitchFamily="18" charset="0"/>
              </a:rPr>
              <a:t>А</a:t>
            </a:r>
            <a:r>
              <a:rPr lang="uz-Cyrl-UZ" sz="2000" b="1" dirty="0" smtClean="0">
                <a:solidFill>
                  <a:schemeClr val="tx1"/>
                </a:solidFill>
                <a:latin typeface="Times New Roman" panose="02020603050405020304" pitchFamily="18" charset="0"/>
                <a:cs typeface="Times New Roman" panose="02020603050405020304" pitchFamily="18" charset="0"/>
              </a:rPr>
              <a:t>втобус </a:t>
            </a:r>
            <a:r>
              <a:rPr lang="uz-Cyrl-UZ" sz="2000" b="1" dirty="0">
                <a:solidFill>
                  <a:schemeClr val="tx1"/>
                </a:solidFill>
                <a:latin typeface="Times New Roman" panose="02020603050405020304" pitchFamily="18" charset="0"/>
                <a:cs typeface="Times New Roman" panose="02020603050405020304" pitchFamily="18" charset="0"/>
              </a:rPr>
              <a:t>ва </a:t>
            </a:r>
            <a:r>
              <a:rPr lang="uz-Cyrl-UZ" sz="2000" b="1" dirty="0" smtClean="0">
                <a:solidFill>
                  <a:schemeClr val="tx1"/>
                </a:solidFill>
                <a:latin typeface="Times New Roman" panose="02020603050405020304" pitchFamily="18" charset="0"/>
                <a:cs typeface="Times New Roman" panose="02020603050405020304" pitchFamily="18" charset="0"/>
              </a:rPr>
              <a:t>енгил автотранспортлар </a:t>
            </a:r>
            <a:r>
              <a:rPr lang="uz-Cyrl-UZ" sz="2000" b="1" dirty="0">
                <a:solidFill>
                  <a:schemeClr val="tx1"/>
                </a:solidFill>
                <a:latin typeface="Times New Roman" panose="02020603050405020304" pitchFamily="18" charset="0"/>
                <a:cs typeface="Times New Roman" panose="02020603050405020304" pitchFamily="18" charset="0"/>
              </a:rPr>
              <a:t>– </a:t>
            </a:r>
            <a:r>
              <a:rPr lang="uz-Cyrl-UZ" sz="2000" b="1" dirty="0" smtClean="0">
                <a:solidFill>
                  <a:schemeClr val="tx1"/>
                </a:solidFill>
                <a:latin typeface="Times New Roman" panose="02020603050405020304" pitchFamily="18" charset="0"/>
                <a:cs typeface="Times New Roman" panose="02020603050405020304" pitchFamily="18" charset="0"/>
              </a:rPr>
              <a:t>4 </a:t>
            </a:r>
            <a:r>
              <a:rPr lang="uz-Cyrl-UZ" sz="2000" b="1" dirty="0">
                <a:solidFill>
                  <a:schemeClr val="tx1"/>
                </a:solidFill>
                <a:latin typeface="Times New Roman" panose="02020603050405020304" pitchFamily="18" charset="0"/>
                <a:cs typeface="Times New Roman" panose="02020603050405020304" pitchFamily="18" charset="0"/>
              </a:rPr>
              <a:t>та;</a:t>
            </a:r>
          </a:p>
          <a:p>
            <a:r>
              <a:rPr lang="en-US" dirty="0" smtClean="0">
                <a:solidFill>
                  <a:schemeClr val="tx1"/>
                </a:solidFill>
                <a:latin typeface="Times New Roman" panose="02020603050405020304" pitchFamily="18" charset="0"/>
                <a:cs typeface="Times New Roman" panose="02020603050405020304" pitchFamily="18" charset="0"/>
              </a:rPr>
              <a:t>MIDIBUS NP21 </a:t>
            </a:r>
            <a:r>
              <a:rPr lang="uz-Cyrl-UZ" dirty="0" smtClean="0">
                <a:solidFill>
                  <a:schemeClr val="tx1"/>
                </a:solidFill>
                <a:latin typeface="Times New Roman" panose="02020603050405020304" pitchFamily="18" charset="0"/>
                <a:cs typeface="Times New Roman" panose="02020603050405020304" pitchFamily="18" charset="0"/>
              </a:rPr>
              <a:t>а/машина маркали</a:t>
            </a:r>
            <a:r>
              <a:rPr lang="en-US" dirty="0" smtClean="0">
                <a:solidFill>
                  <a:schemeClr val="tx1"/>
                </a:solidFill>
                <a:latin typeface="Times New Roman" panose="02020603050405020304" pitchFamily="18" charset="0"/>
                <a:cs typeface="Times New Roman" panose="02020603050405020304" pitchFamily="18" charset="0"/>
              </a:rPr>
              <a:t> </a:t>
            </a:r>
            <a:r>
              <a:rPr lang="uz-Cyrl-UZ" dirty="0" smtClean="0">
                <a:solidFill>
                  <a:schemeClr val="tx1"/>
                </a:solidFill>
                <a:latin typeface="Times New Roman" panose="02020603050405020304" pitchFamily="18" charset="0"/>
                <a:cs typeface="Times New Roman" panose="02020603050405020304" pitchFamily="18" charset="0"/>
              </a:rPr>
              <a:t>автобус;</a:t>
            </a:r>
            <a:endParaRPr lang="uz-Cyrl-UZ" dirty="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CADDI </a:t>
            </a:r>
            <a:r>
              <a:rPr lang="uz-Cyrl-UZ" dirty="0">
                <a:solidFill>
                  <a:schemeClr val="tx1"/>
                </a:solidFill>
                <a:latin typeface="Times New Roman" panose="02020603050405020304" pitchFamily="18" charset="0"/>
                <a:cs typeface="Times New Roman" panose="02020603050405020304" pitchFamily="18" charset="0"/>
              </a:rPr>
              <a:t>а/машина </a:t>
            </a:r>
            <a:r>
              <a:rPr lang="uz-Cyrl-UZ" dirty="0" smtClean="0">
                <a:solidFill>
                  <a:schemeClr val="tx1"/>
                </a:solidFill>
                <a:latin typeface="Times New Roman" panose="02020603050405020304" pitchFamily="18" charset="0"/>
                <a:cs typeface="Times New Roman" panose="02020603050405020304" pitchFamily="18" charset="0"/>
              </a:rPr>
              <a:t>маркали</a:t>
            </a:r>
            <a:r>
              <a:rPr lang="en-US" dirty="0">
                <a:solidFill>
                  <a:schemeClr val="tx1"/>
                </a:solidFill>
                <a:latin typeface="Times New Roman" panose="02020603050405020304" pitchFamily="18" charset="0"/>
                <a:cs typeface="Times New Roman" panose="02020603050405020304" pitchFamily="18" charset="0"/>
              </a:rPr>
              <a:t> </a:t>
            </a:r>
            <a:r>
              <a:rPr lang="uz-Cyrl-UZ" dirty="0" smtClean="0">
                <a:solidFill>
                  <a:schemeClr val="tx1"/>
                </a:solidFill>
                <a:latin typeface="Times New Roman" panose="02020603050405020304" pitchFamily="18" charset="0"/>
                <a:cs typeface="Times New Roman" panose="02020603050405020304" pitchFamily="18" charset="0"/>
              </a:rPr>
              <a:t>енгил автомашина 7 кишилик;</a:t>
            </a:r>
          </a:p>
          <a:p>
            <a:r>
              <a:rPr lang="en-US" dirty="0" smtClean="0">
                <a:solidFill>
                  <a:schemeClr val="tx1"/>
                </a:solidFill>
                <a:latin typeface="Times New Roman" panose="02020603050405020304" pitchFamily="18" charset="0"/>
                <a:cs typeface="Times New Roman" panose="02020603050405020304" pitchFamily="18" charset="0"/>
              </a:rPr>
              <a:t>ISUZI D MAX IBRIS </a:t>
            </a:r>
            <a:r>
              <a:rPr lang="uz-Cyrl-UZ" dirty="0">
                <a:solidFill>
                  <a:schemeClr val="tx1"/>
                </a:solidFill>
                <a:latin typeface="Times New Roman" panose="02020603050405020304" pitchFamily="18" charset="0"/>
                <a:cs typeface="Times New Roman" panose="02020603050405020304" pitchFamily="18" charset="0"/>
              </a:rPr>
              <a:t>а/машина </a:t>
            </a:r>
            <a:r>
              <a:rPr lang="uz-Cyrl-UZ" dirty="0" smtClean="0">
                <a:solidFill>
                  <a:schemeClr val="tx1"/>
                </a:solidFill>
                <a:latin typeface="Times New Roman" panose="02020603050405020304" pitchFamily="18" charset="0"/>
                <a:cs typeface="Times New Roman" panose="02020603050405020304" pitchFamily="18" charset="0"/>
              </a:rPr>
              <a:t>маркали юк ПИКАП.</a:t>
            </a:r>
            <a:endParaRPr lang="uz-Cyrl-UZ"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4" name="Заголовок 1"/>
          <p:cNvSpPr>
            <a:spLocks noGrp="1"/>
          </p:cNvSpPr>
          <p:nvPr>
            <p:ph type="title"/>
          </p:nvPr>
        </p:nvSpPr>
        <p:spPr>
          <a:xfrm>
            <a:off x="798491" y="345555"/>
            <a:ext cx="10084158" cy="854353"/>
          </a:xfrm>
        </p:spPr>
        <p:txBody>
          <a:bodyPr>
            <a:noAutofit/>
          </a:bodyPr>
          <a:lstStyle/>
          <a:p>
            <a:pPr algn="ctr"/>
            <a:r>
              <a:rPr lang="uz-Cyrl-UZ" sz="4000" dirty="0" smtClean="0">
                <a:latin typeface="Times New Roman" panose="02020603050405020304" pitchFamily="18" charset="0"/>
                <a:cs typeface="Times New Roman" panose="02020603050405020304" pitchFamily="18" charset="0"/>
              </a:rPr>
              <a:t>Автобус ва енгил автомашиналар</a:t>
            </a:r>
            <a:br>
              <a:rPr lang="uz-Cyrl-UZ" sz="4000" dirty="0" smtClean="0">
                <a:latin typeface="Times New Roman" panose="02020603050405020304" pitchFamily="18" charset="0"/>
                <a:cs typeface="Times New Roman" panose="02020603050405020304" pitchFamily="18" charset="0"/>
              </a:rPr>
            </a:br>
            <a:endParaRPr lang="ru-RU" sz="40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01" y="3606085"/>
            <a:ext cx="5623830" cy="2535117"/>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526" y="3606084"/>
            <a:ext cx="5623830" cy="2535117"/>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8238" y="1043189"/>
            <a:ext cx="3090930" cy="2318198"/>
          </a:xfrm>
          <a:prstGeom prst="rect">
            <a:avLst/>
          </a:prstGeom>
        </p:spPr>
      </p:pic>
    </p:spTree>
    <p:extLst>
      <p:ext uri="{BB962C8B-B14F-4D97-AF65-F5344CB8AC3E}">
        <p14:creationId xmlns:p14="http://schemas.microsoft.com/office/powerpoint/2010/main" val="2410409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1527" y="521080"/>
            <a:ext cx="9852338" cy="779687"/>
          </a:xfrm>
        </p:spPr>
        <p:txBody>
          <a:bodyPr/>
          <a:lstStyle/>
          <a:p>
            <a:r>
              <a:rPr lang="uz-Cyrl-UZ" dirty="0" smtClean="0">
                <a:latin typeface="Times New Roman" panose="02020603050405020304" pitchFamily="18" charset="0"/>
                <a:cs typeface="Times New Roman" panose="02020603050405020304" pitchFamily="18" charset="0"/>
              </a:rPr>
              <a:t>Бурғулаш майдонларида цементлаш жараёни</a:t>
            </a:r>
            <a:endParaRPr lang="ru-RU"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774" y="1586246"/>
            <a:ext cx="4694349" cy="4694349"/>
          </a:xfrm>
          <a:prstGeom prst="rect">
            <a:avLst/>
          </a:prstGeom>
        </p:spPr>
      </p:pic>
      <p:pic>
        <p:nvPicPr>
          <p:cNvPr id="6" name="Рисунок 5" descr="15"/>
          <p:cNvPicPr/>
          <p:nvPr/>
        </p:nvPicPr>
        <p:blipFill>
          <a:blip r:embed="rId3"/>
          <a:srcRect/>
          <a:stretch>
            <a:fillRect/>
          </a:stretch>
        </p:blipFill>
        <p:spPr bwMode="auto">
          <a:xfrm>
            <a:off x="5525037" y="1586246"/>
            <a:ext cx="6568225" cy="4694349"/>
          </a:xfrm>
          <a:prstGeom prst="rect">
            <a:avLst/>
          </a:prstGeom>
          <a:noFill/>
        </p:spPr>
      </p:pic>
    </p:spTree>
    <p:extLst>
      <p:ext uri="{BB962C8B-B14F-4D97-AF65-F5344CB8AC3E}">
        <p14:creationId xmlns:p14="http://schemas.microsoft.com/office/powerpoint/2010/main" val="91786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63133" y="0"/>
            <a:ext cx="9642004" cy="1024386"/>
          </a:xfrm>
        </p:spPr>
        <p:txBody>
          <a:bodyPr>
            <a:normAutofit/>
          </a:bodyPr>
          <a:lstStyle/>
          <a:p>
            <a:pPr algn="ctr"/>
            <a:r>
              <a:rPr lang="ru-RU" sz="5400" dirty="0" err="1" smtClean="0">
                <a:latin typeface="Times New Roman" panose="02020603050405020304" pitchFamily="18" charset="0"/>
                <a:cs typeface="Times New Roman" panose="02020603050405020304" pitchFamily="18" charset="0"/>
              </a:rPr>
              <a:t>Ривожланиш</a:t>
            </a:r>
            <a:r>
              <a:rPr lang="ru-RU" sz="5400" dirty="0" smtClean="0">
                <a:latin typeface="Times New Roman" panose="02020603050405020304" pitchFamily="18" charset="0"/>
                <a:cs typeface="Times New Roman" panose="02020603050405020304" pitchFamily="18" charset="0"/>
              </a:rPr>
              <a:t> </a:t>
            </a:r>
            <a:r>
              <a:rPr lang="ru-RU" sz="5400" dirty="0" err="1" smtClean="0">
                <a:latin typeface="Times New Roman" panose="02020603050405020304" pitchFamily="18" charset="0"/>
                <a:cs typeface="Times New Roman" panose="02020603050405020304" pitchFamily="18" charset="0"/>
              </a:rPr>
              <a:t>исти</a:t>
            </a:r>
            <a:r>
              <a:rPr lang="uz-Cyrl-UZ" sz="5400" dirty="0" smtClean="0">
                <a:latin typeface="Times New Roman" panose="02020603050405020304" pitchFamily="18" charset="0"/>
                <a:cs typeface="Times New Roman" panose="02020603050405020304" pitchFamily="18" charset="0"/>
              </a:rPr>
              <a:t>қболлари</a:t>
            </a:r>
            <a:endParaRPr lang="ru-RU" sz="5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635616" y="1024386"/>
            <a:ext cx="10097037" cy="2506214"/>
          </a:xfrm>
        </p:spPr>
        <p:txBody>
          <a:bodyPr>
            <a:normAutofit lnSpcReduction="10000"/>
          </a:bodyPr>
          <a:lstStyle/>
          <a:p>
            <a:pPr marL="0" indent="0" algn="just">
              <a:buNone/>
            </a:pPr>
            <a:r>
              <a:rPr lang="uz-Cyrl-UZ" dirty="0" smtClean="0">
                <a:latin typeface="Times New Roman" panose="02020603050405020304" pitchFamily="18" charset="0"/>
                <a:cs typeface="Times New Roman" panose="02020603050405020304" pitchFamily="18" charset="0"/>
              </a:rPr>
              <a:t>	</a:t>
            </a:r>
            <a:r>
              <a:rPr lang="uz-Cyrl-UZ" sz="2000" dirty="0" smtClean="0">
                <a:latin typeface="Times New Roman" panose="02020603050405020304" pitchFamily="18" charset="0"/>
                <a:cs typeface="Times New Roman" panose="02020603050405020304" pitchFamily="18" charset="0"/>
              </a:rPr>
              <a:t>Йиллар </a:t>
            </a:r>
            <a:r>
              <a:rPr lang="uz-Cyrl-UZ" sz="2000" dirty="0">
                <a:latin typeface="Times New Roman" panose="02020603050405020304" pitchFamily="18" charset="0"/>
                <a:cs typeface="Times New Roman" panose="02020603050405020304" pitchFamily="18" charset="0"/>
              </a:rPr>
              <a:t>давомида корхонани модернизация қилиш, янги техника технологиялар олиб кириш, цементлаш ишларини сифатли олиб бориш ишлари амалга оширилди ва келгусида жамиятда янги махсус тампонаж техникаларини олишда амалий ишлар олиб </a:t>
            </a:r>
            <a:r>
              <a:rPr lang="uz-Cyrl-UZ" sz="2000" dirty="0" smtClean="0">
                <a:latin typeface="Times New Roman" panose="02020603050405020304" pitchFamily="18" charset="0"/>
                <a:cs typeface="Times New Roman" panose="02020603050405020304" pitchFamily="18" charset="0"/>
              </a:rPr>
              <a:t>борилмоқда:</a:t>
            </a:r>
            <a:endParaRPr lang="ru-RU" sz="2000" dirty="0">
              <a:latin typeface="Times New Roman" panose="02020603050405020304" pitchFamily="18" charset="0"/>
              <a:cs typeface="Times New Roman" panose="02020603050405020304" pitchFamily="18" charset="0"/>
            </a:endParaRPr>
          </a:p>
          <a:p>
            <a:pPr algn="just"/>
            <a:r>
              <a:rPr lang="en-US" sz="2000" dirty="0" err="1">
                <a:latin typeface="Times New Roman" panose="02020603050405020304" pitchFamily="18" charset="0"/>
                <a:cs typeface="Times New Roman" panose="02020603050405020304" pitchFamily="18" charset="0"/>
              </a:rPr>
              <a:t>Хитой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томони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билан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тузилган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шартномага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мувофиқ</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202</a:t>
            </a:r>
            <a:r>
              <a:rPr lang="uz-Cyrl-UZ" sz="2000" dirty="0">
                <a:latin typeface="Times New Roman" panose="02020603050405020304" pitchFamily="18" charset="0"/>
                <a:cs typeface="Times New Roman" panose="02020603050405020304" pitchFamily="18" charset="0"/>
              </a:rPr>
              <a:t>5</a:t>
            </a:r>
            <a:r>
              <a:rPr lang="en-US" sz="2000" dirty="0" smtClean="0">
                <a:latin typeface="Times New Roman" panose="02020603050405020304" pitchFamily="18" charset="0"/>
                <a:cs typeface="Times New Roman" panose="02020603050405020304" pitchFamily="18" charset="0"/>
              </a:rPr>
              <a:t>-</a:t>
            </a:r>
            <a:r>
              <a:rPr lang="en-US" sz="2000" dirty="0" err="1" smtClean="0">
                <a:latin typeface="Times New Roman" panose="02020603050405020304" pitchFamily="18" charset="0"/>
                <a:cs typeface="Times New Roman" panose="02020603050405020304" pitchFamily="18" charset="0"/>
              </a:rPr>
              <a:t>йил</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август</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ойида</a:t>
            </a:r>
            <a:r>
              <a:rPr lang="en-US" sz="2000" dirty="0">
                <a:latin typeface="Times New Roman" panose="02020603050405020304" pitchFamily="18" charset="0"/>
                <a:cs typeface="Times New Roman" panose="02020603050405020304" pitchFamily="18" charset="0"/>
              </a:rPr>
              <a:t> 35 </a:t>
            </a:r>
            <a:r>
              <a:rPr lang="en-US" sz="2000" dirty="0" err="1">
                <a:latin typeface="Times New Roman" panose="02020603050405020304" pitchFamily="18" charset="0"/>
                <a:cs typeface="Times New Roman" panose="02020603050405020304" pitchFamily="18" charset="0"/>
              </a:rPr>
              <a:t>МПа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иш</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босимига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эга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замонавий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азот</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компрессори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сотиб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олинди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ва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ишга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туширилди</a:t>
            </a:r>
            <a:r>
              <a:rPr lang="en-US" sz="2000" dirty="0">
                <a:latin typeface="Times New Roman" panose="02020603050405020304" pitchFamily="18" charset="0"/>
                <a:cs typeface="Times New Roman" panose="02020603050405020304" pitchFamily="18" charset="0"/>
              </a:rPr>
              <a:t>. </a:t>
            </a:r>
            <a:r>
              <a:rPr lang="uz-Cyrl-UZ" sz="2000" dirty="0" smtClean="0">
                <a:latin typeface="Times New Roman" panose="02020603050405020304" pitchFamily="18" charset="0"/>
                <a:cs typeface="Times New Roman" panose="02020603050405020304" pitchFamily="18" charset="0"/>
              </a:rPr>
              <a:t>Жамият</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технологиясини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янада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модернизация</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қилиш</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учун</a:t>
            </a:r>
            <a:r>
              <a:rPr lang="en-US" sz="2000" dirty="0">
                <a:latin typeface="Times New Roman" panose="02020603050405020304" pitchFamily="18" charset="0"/>
                <a:cs typeface="Times New Roman" panose="02020603050405020304" pitchFamily="18" charset="0"/>
              </a:rPr>
              <a:t> ППУ-1600/100 </a:t>
            </a:r>
            <a:r>
              <a:rPr lang="en-US" sz="2000" dirty="0" err="1" smtClean="0">
                <a:latin typeface="Times New Roman" panose="02020603050405020304" pitchFamily="18" charset="0"/>
                <a:cs typeface="Times New Roman" panose="02020603050405020304" pitchFamily="18" charset="0"/>
              </a:rPr>
              <a:t>агрегати</a:t>
            </a:r>
            <a:r>
              <a:rPr lang="uz-Cyrl-UZ" sz="2000" dirty="0" smtClean="0">
                <a:latin typeface="Times New Roman" panose="02020603050405020304" pitchFamily="18" charset="0"/>
                <a:cs typeface="Times New Roman" panose="02020603050405020304" pitchFamily="18" charset="0"/>
              </a:rPr>
              <a:t>ни</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ҳам</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сотиб</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оли</a:t>
            </a:r>
            <a:r>
              <a:rPr lang="uz-Cyrl-UZ" sz="2000" dirty="0" smtClean="0">
                <a:latin typeface="Times New Roman" panose="02020603050405020304" pitchFamily="18" charset="0"/>
                <a:cs typeface="Times New Roman" panose="02020603050405020304" pitchFamily="18" charset="0"/>
              </a:rPr>
              <a:t>ш</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ва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уни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Ўзбекистон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Республикасига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етказиб</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бериш</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шу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йилнинг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август</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ойида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режалаштирилган</a:t>
            </a:r>
            <a:r>
              <a:rPr lang="en-US" sz="2000" dirty="0" smtClean="0">
                <a:latin typeface="Times New Roman" panose="02020603050405020304" pitchFamily="18" charset="0"/>
                <a:cs typeface="Times New Roman" panose="02020603050405020304" pitchFamily="18" charset="0"/>
              </a:rPr>
              <a:t>.</a:t>
            </a:r>
            <a:endParaRPr lang="uz-Cyrl-UZ" sz="2000" dirty="0" smtClean="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5325" y="3667380"/>
            <a:ext cx="4727575" cy="3063620"/>
          </a:xfrm>
          <a:prstGeom prst="rect">
            <a:avLst/>
          </a:prstGeom>
        </p:spPr>
      </p:pic>
      <p:pic>
        <p:nvPicPr>
          <p:cNvPr id="1026" name="Picture 2" descr="Передвижная паровая установка в Новом Уренгое и ЯНАО | Пропарочные работы |  ЭкоСтройСерви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1700" y="3667380"/>
            <a:ext cx="4253437" cy="3026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340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7770" y="96076"/>
            <a:ext cx="9603368" cy="1088780"/>
          </a:xfrm>
        </p:spPr>
        <p:txBody>
          <a:bodyPr>
            <a:normAutofit/>
          </a:bodyPr>
          <a:lstStyle/>
          <a:p>
            <a:pPr algn="ctr"/>
            <a:r>
              <a:rPr lang="ru-RU" sz="2800" dirty="0">
                <a:latin typeface="Times New Roman" panose="02020603050405020304" pitchFamily="18" charset="0"/>
                <a:cs typeface="Times New Roman" panose="02020603050405020304" pitchFamily="18" charset="0"/>
              </a:rPr>
              <a:t>САНОАТ ХАВФСИЗЛИГИ, СОҒЛИҚНИ САҚЛАШ ВА АТРОФ-МУҲИТНИ ҲИМОЯ ҚИЛИШ</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886475" y="1184856"/>
            <a:ext cx="9794663" cy="5460643"/>
          </a:xfrm>
        </p:spPr>
        <p:txBody>
          <a:bodyPr>
            <a:normAutofit/>
          </a:bodyPr>
          <a:lstStyle/>
          <a:p>
            <a:pPr marL="0" indent="0" algn="just">
              <a:buNone/>
            </a:pPr>
            <a:r>
              <a:rPr lang="ru-RU" dirty="0" smtClean="0">
                <a:latin typeface="Times New Roman" panose="02020603050405020304" pitchFamily="18" charset="0"/>
                <a:cs typeface="Times New Roman" panose="02020603050405020304" pitchFamily="18" charset="0"/>
              </a:rPr>
              <a:t>	</a:t>
            </a:r>
            <a:r>
              <a:rPr lang="ru-RU" dirty="0" err="1" smtClean="0">
                <a:solidFill>
                  <a:sysClr val="windowText" lastClr="000000"/>
                </a:solidFill>
                <a:latin typeface="Times New Roman" panose="02020603050405020304" pitchFamily="18" charset="0"/>
                <a:cs typeface="Times New Roman" panose="02020603050405020304" pitchFamily="18" charset="0"/>
              </a:rPr>
              <a:t>Биз</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сифат</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менежменти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атроф-муҳитни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муҳофаза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қилиш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меҳнат</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хавфсизлигини</a:t>
            </a:r>
            <a:r>
              <a:rPr lang="ru-RU" dirty="0">
                <a:solidFill>
                  <a:sysClr val="windowText" lastClr="000000"/>
                </a:solidFill>
                <a:latin typeface="Times New Roman" panose="02020603050405020304" pitchFamily="18" charset="0"/>
                <a:cs typeface="Times New Roman" panose="02020603050405020304" pitchFamily="18" charset="0"/>
              </a:rPr>
              <a:t> </a:t>
            </a:r>
            <a:r>
              <a:rPr lang="uz-Cyrl-UZ" dirty="0">
                <a:solidFill>
                  <a:sysClr val="windowText" lastClr="000000"/>
                </a:solidFill>
                <a:latin typeface="Times New Roman" panose="02020603050405020304" pitchFamily="18" charset="0"/>
                <a:cs typeface="Times New Roman" panose="02020603050405020304" pitchFamily="18" charset="0"/>
              </a:rPr>
              <a:t>жам</a:t>
            </a:r>
            <a:r>
              <a:rPr lang="ru-RU" dirty="0" err="1">
                <a:solidFill>
                  <a:sysClr val="windowText" lastClr="000000"/>
                </a:solidFill>
                <a:latin typeface="Times New Roman" panose="02020603050405020304" pitchFamily="18" charset="0"/>
                <a:cs typeface="Times New Roman" panose="02020603050405020304" pitchFamily="18" charset="0"/>
              </a:rPr>
              <a:t>ия</a:t>
            </a:r>
            <a:r>
              <a:rPr lang="uz-Cyrl-UZ" dirty="0">
                <a:solidFill>
                  <a:sysClr val="windowText" lastClr="000000"/>
                </a:solidFill>
                <a:latin typeface="Times New Roman" panose="02020603050405020304" pitchFamily="18" charset="0"/>
                <a:cs typeface="Times New Roman" panose="02020603050405020304" pitchFamily="18" charset="0"/>
              </a:rPr>
              <a:t>ти</a:t>
            </a:r>
            <a:r>
              <a:rPr lang="ru-RU" dirty="0" err="1">
                <a:solidFill>
                  <a:sysClr val="windowText" lastClr="000000"/>
                </a:solidFill>
                <a:latin typeface="Times New Roman" panose="02020603050405020304" pitchFamily="18" charset="0"/>
                <a:cs typeface="Times New Roman" panose="02020603050405020304" pitchFamily="18" charset="0"/>
              </a:rPr>
              <a:t>миз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учун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мутлақ</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устувор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вазифа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деб</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биламиз</a:t>
            </a:r>
            <a:r>
              <a:rPr lang="ru-RU"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smtClean="0">
                <a:solidFill>
                  <a:sysClr val="windowText" lastClr="000000"/>
                </a:solidFill>
                <a:latin typeface="Times New Roman" panose="02020603050405020304" pitchFamily="18" charset="0"/>
                <a:cs typeface="Times New Roman" panose="02020603050405020304" pitchFamily="18" charset="0"/>
              </a:rPr>
              <a:t>Бу</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соҳадаги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асосий</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воситамиз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халқаро</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стандартлар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тамойилларга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асосланган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Меҳнатни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муҳофаза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қилиш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хавфсизлик</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атроф-муҳитни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бошқариш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тизимидир</a:t>
            </a:r>
            <a:r>
              <a:rPr lang="ru-RU"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smtClean="0">
                <a:solidFill>
                  <a:sysClr val="windowText" lastClr="000000"/>
                </a:solidFill>
                <a:latin typeface="Times New Roman" panose="02020603050405020304" pitchFamily="18" charset="0"/>
                <a:cs typeface="Times New Roman" panose="02020603050405020304" pitchFamily="18" charset="0"/>
              </a:rPr>
              <a:t>Биз</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бахтсиз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ҳодисаларсиз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атроф-муҳитга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зарар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етказмасдан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ишлай</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олишимизга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чуқур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ишонамиз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бу</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бизнинг</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сиёсатимиз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орқали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эришадиган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мақсаддир</a:t>
            </a:r>
            <a:r>
              <a:rPr lang="ru-RU"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dirty="0" smtClean="0">
                <a:solidFill>
                  <a:sysClr val="windowText" lastClr="000000"/>
                </a:solidFill>
                <a:latin typeface="Times New Roman" panose="02020603050405020304" pitchFamily="18" charset="0"/>
                <a:cs typeface="Times New Roman" panose="02020603050405020304" pitchFamily="18" charset="0"/>
              </a:rPr>
              <a:t>	Ушбу </a:t>
            </a:r>
            <a:r>
              <a:rPr lang="ru-RU" dirty="0" err="1">
                <a:solidFill>
                  <a:sysClr val="windowText" lastClr="000000"/>
                </a:solidFill>
                <a:latin typeface="Times New Roman" panose="02020603050405020304" pitchFamily="18" charset="0"/>
                <a:cs typeface="Times New Roman" panose="02020603050405020304" pitchFamily="18" charset="0"/>
              </a:rPr>
              <a:t>мақсадга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эришиш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учун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биз</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қуйидаги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чораларни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кўрамиз</a:t>
            </a:r>
            <a:r>
              <a:rPr lang="ru-RU" dirty="0">
                <a:solidFill>
                  <a:sysClr val="windowText" lastClr="000000"/>
                </a:solidFill>
                <a:latin typeface="Times New Roman" panose="02020603050405020304" pitchFamily="18" charset="0"/>
                <a:cs typeface="Times New Roman" panose="02020603050405020304" pitchFamily="18" charset="0"/>
              </a:rPr>
              <a:t>:</a:t>
            </a:r>
          </a:p>
          <a:p>
            <a:pPr algn="just"/>
            <a:r>
              <a:rPr lang="ru-RU" dirty="0" err="1" smtClean="0">
                <a:solidFill>
                  <a:sysClr val="windowText" lastClr="000000"/>
                </a:solidFill>
                <a:latin typeface="Times New Roman" panose="02020603050405020304" pitchFamily="18" charset="0"/>
                <a:cs typeface="Times New Roman" panose="02020603050405020304" pitchFamily="18" charset="0"/>
              </a:rPr>
              <a:t>Жамоавий</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ишни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яхшилаш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кўникмалар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ғоялар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тажрибалар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билан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ўртоқлашиш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учун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очиқ</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мулоқотга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устувор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аҳамият</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бериш</a:t>
            </a:r>
            <a:r>
              <a:rPr lang="ru-RU" dirty="0">
                <a:solidFill>
                  <a:sysClr val="windowText" lastClr="000000"/>
                </a:solidFill>
                <a:latin typeface="Times New Roman" panose="02020603050405020304" pitchFamily="18" charset="0"/>
                <a:cs typeface="Times New Roman" panose="02020603050405020304" pitchFamily="18" charset="0"/>
              </a:rPr>
              <a:t>.</a:t>
            </a:r>
          </a:p>
          <a:p>
            <a:pPr algn="just"/>
            <a:r>
              <a:rPr lang="ru-RU" dirty="0" err="1" smtClean="0">
                <a:solidFill>
                  <a:sysClr val="windowText" lastClr="000000"/>
                </a:solidFill>
                <a:latin typeface="Times New Roman" panose="02020603050405020304" pitchFamily="18" charset="0"/>
                <a:cs typeface="Times New Roman" panose="02020603050405020304" pitchFamily="18" charset="0"/>
              </a:rPr>
              <a:t>Энг</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янги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технологиялар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ускуналар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материалларни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жорий</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этиш</a:t>
            </a:r>
            <a:r>
              <a:rPr lang="ru-RU" dirty="0">
                <a:solidFill>
                  <a:sysClr val="windowText" lastClr="000000"/>
                </a:solidFill>
                <a:latin typeface="Times New Roman" panose="02020603050405020304" pitchFamily="18" charset="0"/>
                <a:cs typeface="Times New Roman" panose="02020603050405020304" pitchFamily="18" charset="0"/>
              </a:rPr>
              <a:t>.</a:t>
            </a:r>
          </a:p>
          <a:p>
            <a:pPr algn="just"/>
            <a:r>
              <a:rPr lang="ru-RU" dirty="0" err="1" smtClean="0">
                <a:solidFill>
                  <a:sysClr val="windowText" lastClr="000000"/>
                </a:solidFill>
                <a:latin typeface="Times New Roman" panose="02020603050405020304" pitchFamily="18" charset="0"/>
                <a:cs typeface="Times New Roman" panose="02020603050405020304" pitchFamily="18" charset="0"/>
              </a:rPr>
              <a:t>Лойиҳалаш</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босқичида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иштирокчилар</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учун</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барча</a:t>
            </a:r>
            <a:r>
              <a:rPr lang="ru-RU" dirty="0">
                <a:solidFill>
                  <a:sysClr val="windowText" lastClr="000000"/>
                </a:solidFill>
                <a:latin typeface="Times New Roman" panose="02020603050405020304" pitchFamily="18" charset="0"/>
                <a:cs typeface="Times New Roman" panose="02020603050405020304" pitchFamily="18" charset="0"/>
              </a:rPr>
              <a:t> потенциал </a:t>
            </a:r>
            <a:r>
              <a:rPr lang="ru-RU" dirty="0" err="1">
                <a:solidFill>
                  <a:sysClr val="windowText" lastClr="000000"/>
                </a:solidFill>
                <a:latin typeface="Times New Roman" panose="02020603050405020304" pitchFamily="18" charset="0"/>
                <a:cs typeface="Times New Roman" panose="02020603050405020304" pitchFamily="18" charset="0"/>
              </a:rPr>
              <a:t>хавф</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хавфларни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аниқлаш</a:t>
            </a:r>
            <a:r>
              <a:rPr lang="ru-RU" dirty="0">
                <a:solidFill>
                  <a:sysClr val="windowText" lastClr="000000"/>
                </a:solidFill>
                <a:latin typeface="Times New Roman" panose="02020603050405020304" pitchFamily="18" charset="0"/>
                <a:cs typeface="Times New Roman" panose="02020603050405020304" pitchFamily="18" charset="0"/>
              </a:rPr>
              <a:t>.</a:t>
            </a:r>
          </a:p>
          <a:p>
            <a:pPr algn="just"/>
            <a:r>
              <a:rPr lang="ru-RU" dirty="0" err="1" smtClean="0">
                <a:solidFill>
                  <a:sysClr val="windowText" lastClr="000000"/>
                </a:solidFill>
                <a:latin typeface="Times New Roman" panose="02020603050405020304" pitchFamily="18" charset="0"/>
                <a:cs typeface="Times New Roman" panose="02020603050405020304" pitchFamily="18" charset="0"/>
              </a:rPr>
              <a:t>Ходимларимизнинг</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атроф-муҳитни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муҳофаза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қилиш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соғлиқ</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меҳнат</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хавфсизлиги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соҳасидаги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кўникмаларини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ошириш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иштирокини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ошириш</a:t>
            </a:r>
            <a:r>
              <a:rPr lang="ru-RU"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smtClean="0">
                <a:solidFill>
                  <a:sysClr val="windowText" lastClr="000000"/>
                </a:solidFill>
                <a:latin typeface="Times New Roman" panose="02020603050405020304" pitchFamily="18" charset="0"/>
                <a:cs typeface="Times New Roman" panose="02020603050405020304" pitchFamily="18" charset="0"/>
              </a:rPr>
              <a:t>Сифат</a:t>
            </a:r>
            <a:r>
              <a:rPr lang="ru-RU" dirty="0" smtClean="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менежменти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атроф-муҳитни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муҳофаза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қилиш</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ва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меҳнат</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хавфсизлиги</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соҳаларида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Узпартампона</a:t>
            </a:r>
            <a:r>
              <a:rPr lang="uz-Cyrl-UZ" dirty="0">
                <a:solidFill>
                  <a:sysClr val="windowText" lastClr="000000"/>
                </a:solidFill>
                <a:latin typeface="Times New Roman" panose="02020603050405020304" pitchFamily="18" charset="0"/>
                <a:cs typeface="Times New Roman" panose="02020603050405020304" pitchFamily="18" charset="0"/>
              </a:rPr>
              <a:t>ж</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акциядорлик</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жамияти</a:t>
            </a:r>
            <a:r>
              <a:rPr lang="ru-RU" dirty="0">
                <a:solidFill>
                  <a:sysClr val="windowText" lastClr="000000"/>
                </a:solidFill>
                <a:latin typeface="Times New Roman" panose="02020603050405020304" pitchFamily="18" charset="0"/>
                <a:cs typeface="Times New Roman" panose="02020603050405020304" pitchFamily="18" charset="0"/>
              </a:rPr>
              <a:t> ИСО 9001 </a:t>
            </a:r>
            <a:r>
              <a:rPr lang="ru-RU" dirty="0" err="1">
                <a:solidFill>
                  <a:sysClr val="windowText" lastClr="000000"/>
                </a:solidFill>
                <a:latin typeface="Times New Roman" panose="02020603050405020304" pitchFamily="18" charset="0"/>
                <a:cs typeface="Times New Roman" panose="02020603050405020304" pitchFamily="18" charset="0"/>
              </a:rPr>
              <a:t>сертификатига</a:t>
            </a:r>
            <a:r>
              <a:rPr lang="ru-RU" dirty="0">
                <a:solidFill>
                  <a:sysClr val="windowText" lastClr="000000"/>
                </a:solidFill>
                <a:latin typeface="Times New Roman" panose="02020603050405020304" pitchFamily="18" charset="0"/>
                <a:cs typeface="Times New Roman" panose="02020603050405020304" pitchFamily="18" charset="0"/>
              </a:rPr>
              <a:t> </a:t>
            </a:r>
            <a:r>
              <a:rPr lang="ru-RU" dirty="0" err="1">
                <a:solidFill>
                  <a:sysClr val="windowText" lastClr="000000"/>
                </a:solidFill>
                <a:latin typeface="Times New Roman" panose="02020603050405020304" pitchFamily="18" charset="0"/>
                <a:cs typeface="Times New Roman" panose="02020603050405020304" pitchFamily="18" charset="0"/>
              </a:rPr>
              <a:t>эга</a:t>
            </a:r>
            <a:r>
              <a:rPr lang="ru-RU" dirty="0" smtClean="0">
                <a:solidFill>
                  <a:sysClr val="windowText" lastClr="000000"/>
                </a:solidFill>
                <a:latin typeface="Times New Roman" panose="02020603050405020304" pitchFamily="18" charset="0"/>
                <a:cs typeface="Times New Roman" panose="02020603050405020304" pitchFamily="18" charset="0"/>
              </a:rPr>
              <a:t>.</a:t>
            </a:r>
            <a:endParaRPr lang="ru-RU" dirty="0">
              <a:solidFill>
                <a:sysClr val="windowText" lastClr="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48263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2767" y="0"/>
            <a:ext cx="10195796" cy="1280890"/>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Нефть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газ </a:t>
            </a:r>
            <a:r>
              <a:rPr lang="ru-RU" dirty="0" err="1">
                <a:latin typeface="Times New Roman" panose="02020603050405020304" pitchFamily="18" charset="0"/>
                <a:cs typeface="Times New Roman" panose="02020603050405020304" pitchFamily="18" charset="0"/>
              </a:rPr>
              <a:t>қудуқларини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мустаҳкамлашда</a:t>
            </a:r>
            <a:r>
              <a:rPr lang="ru-RU" dirty="0">
                <a:latin typeface="Times New Roman" panose="02020603050405020304" pitchFamily="18" charset="0"/>
                <a:cs typeface="Times New Roman" panose="02020603050405020304" pitchFamily="18" charset="0"/>
              </a:rPr>
              <a:t> техника </a:t>
            </a:r>
            <a:r>
              <a:rPr lang="ru-RU" dirty="0" err="1">
                <a:latin typeface="Times New Roman" panose="02020603050405020304" pitchFamily="18" charset="0"/>
                <a:cs typeface="Times New Roman" panose="02020603050405020304" pitchFamily="18" charset="0"/>
              </a:rPr>
              <a:t>хавфсизлиги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йўриқнома</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850533" y="1152101"/>
            <a:ext cx="9800264" cy="5235820"/>
          </a:xfrm>
        </p:spPr>
        <p:txBody>
          <a:bodyPr>
            <a:normAutofit fontScale="92500" lnSpcReduction="10000"/>
          </a:bodyPr>
          <a:lstStyle/>
          <a:p>
            <a:pPr marL="0" indent="0" algn="just">
              <a:buNone/>
            </a:pP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Йўриқнома</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комплекс </a:t>
            </a:r>
            <a:r>
              <a:rPr lang="ru-RU" dirty="0" err="1">
                <a:latin typeface="Times New Roman" panose="02020603050405020304" pitchFamily="18" charset="0"/>
                <a:cs typeface="Times New Roman" panose="02020603050405020304" pitchFamily="18" charset="0"/>
              </a:rPr>
              <a:t>операцияларни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тартиби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замонавий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талабларни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акс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эттиради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қудуқ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стволи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устки</a:t>
            </a:r>
            <a:r>
              <a:rPr lang="ru-RU" dirty="0">
                <a:latin typeface="Times New Roman" panose="02020603050405020304" pitchFamily="18" charset="0"/>
                <a:cs typeface="Times New Roman" panose="02020603050405020304" pitchFamily="18" charset="0"/>
              </a:rPr>
              <a:t> техник </a:t>
            </a:r>
            <a:r>
              <a:rPr lang="ru-RU" dirty="0" err="1">
                <a:latin typeface="Times New Roman" panose="02020603050405020304" pitchFamily="18" charset="0"/>
                <a:cs typeface="Times New Roman" panose="02020603050405020304" pitchFamily="18" charset="0"/>
              </a:rPr>
              <a:t>воситалари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қувурларни</a:t>
            </a:r>
            <a:r>
              <a:rPr lang="ru-RU" dirty="0">
                <a:latin typeface="Times New Roman" panose="02020603050405020304" pitchFamily="18" charset="0"/>
                <a:cs typeface="Times New Roman" panose="02020603050405020304" pitchFamily="18" charset="0"/>
              </a:rPr>
              <a:t>, тампонаж </a:t>
            </a:r>
            <a:r>
              <a:rPr lang="ru-RU" dirty="0" err="1">
                <a:latin typeface="Times New Roman" panose="02020603050405020304" pitchFamily="18" charset="0"/>
                <a:cs typeface="Times New Roman" panose="02020603050405020304" pitchFamily="18" charset="0"/>
              </a:rPr>
              <a:t>материаллари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ҳамда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цементлаш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ускуналарини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тайёрлаш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мақсадли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қоплама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колонналарини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тушириш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цементлаш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қудуқларни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якуний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операцияларни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сифатини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баҳолаш</a:t>
            </a:r>
            <a:r>
              <a:rPr lang="ru-RU" dirty="0">
                <a:latin typeface="Times New Roman" panose="02020603050405020304" pitchFamily="18" charset="0"/>
                <a:cs typeface="Times New Roman" panose="02020603050405020304" pitchFamily="18" charset="0"/>
              </a:rPr>
              <a:t>.</a:t>
            </a:r>
          </a:p>
          <a:p>
            <a:pPr marL="0" indent="0" algn="just">
              <a:buNone/>
            </a:pP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Ходимларнинг</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қудуқни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хавфсиз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меҳнат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шароитларини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яратиш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ташкил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амалга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ошириш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ушбу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йўриқнома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билан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белгиланади</a:t>
            </a:r>
            <a:r>
              <a:rPr lang="ru-RU" dirty="0">
                <a:latin typeface="Times New Roman" panose="02020603050405020304" pitchFamily="18" charset="0"/>
                <a:cs typeface="Times New Roman" panose="02020603050405020304" pitchFamily="18" charset="0"/>
              </a:rPr>
              <a:t>.</a:t>
            </a:r>
            <a:br>
              <a:rPr lang="ru-RU" dirty="0">
                <a:latin typeface="Times New Roman" panose="02020603050405020304" pitchFamily="18" charset="0"/>
                <a:cs typeface="Times New Roman" panose="02020603050405020304" pitchFamily="18" charset="0"/>
              </a:rPr>
            </a:br>
            <a:r>
              <a:rPr lang="ru-RU" dirty="0" err="1">
                <a:latin typeface="Times New Roman" panose="02020603050405020304" pitchFamily="18" charset="0"/>
                <a:cs typeface="Times New Roman" panose="02020603050405020304" pitchFamily="18" charset="0"/>
              </a:rPr>
              <a:t>Йўриқнома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Ўзбекистон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Республикаси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ҳудудида</a:t>
            </a:r>
            <a:r>
              <a:rPr lang="ru-RU" dirty="0">
                <a:latin typeface="Times New Roman" panose="02020603050405020304" pitchFamily="18" charset="0"/>
                <a:cs typeface="Times New Roman" panose="02020603050405020304" pitchFamily="18" charset="0"/>
              </a:rPr>
              <a:t> нефть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газ </a:t>
            </a:r>
            <a:r>
              <a:rPr lang="ru-RU" dirty="0" err="1">
                <a:latin typeface="Times New Roman" panose="02020603050405020304" pitchFamily="18" charset="0"/>
                <a:cs typeface="Times New Roman" panose="02020603050405020304" pitchFamily="18" charset="0"/>
              </a:rPr>
              <a:t>қудуқларини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доир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асосий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қоидалар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талабларни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тартибга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солади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ишларни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бошқа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амалдаги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йўриқномалар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қоидаларга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амал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қилиш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зарур</a:t>
            </a:r>
            <a:r>
              <a:rPr lang="ru-RU" dirty="0" smtClean="0">
                <a:latin typeface="Times New Roman" panose="02020603050405020304" pitchFamily="18"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Нефть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газ </a:t>
            </a:r>
            <a:r>
              <a:rPr lang="ru-RU" dirty="0" err="1">
                <a:latin typeface="Times New Roman" panose="02020603050405020304" pitchFamily="18" charset="0"/>
                <a:cs typeface="Times New Roman" panose="02020603050405020304" pitchFamily="18" charset="0"/>
              </a:rPr>
              <a:t>қудуқларини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қуришнинг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лойиҳасида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қоплама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колоннани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дастурлари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мавжуд</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бўлиб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уларда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зарур</a:t>
            </a:r>
            <a:r>
              <a:rPr lang="ru-RU" dirty="0">
                <a:latin typeface="Times New Roman" panose="02020603050405020304" pitchFamily="18" charset="0"/>
                <a:cs typeface="Times New Roman" panose="02020603050405020304" pitchFamily="18" charset="0"/>
              </a:rPr>
              <a:t> техник </a:t>
            </a:r>
            <a:r>
              <a:rPr lang="ru-RU" dirty="0" err="1">
                <a:latin typeface="Times New Roman" panose="02020603050405020304" pitchFamily="18" charset="0"/>
                <a:cs typeface="Times New Roman" panose="02020603050405020304" pitchFamily="18" charset="0"/>
              </a:rPr>
              <a:t>воситалар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рўйхати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белгиланган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шунингдек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маҳаллий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шароитларига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мос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равишда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бурғилаш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қоплама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колонналарнинг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технологик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жиҳозлари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жойлаштириш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цементлаш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техникаси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ускуналарини</a:t>
            </a:r>
            <a:r>
              <a:rPr lang="ru-RU" dirty="0">
                <a:latin typeface="Times New Roman" panose="02020603050405020304" pitchFamily="18" charset="0"/>
                <a:cs typeface="Times New Roman" panose="02020603050405020304" pitchFamily="18" charset="0"/>
              </a:rPr>
              <a:t> обвязка </a:t>
            </a:r>
            <a:r>
              <a:rPr lang="ru-RU" dirty="0" err="1">
                <a:latin typeface="Times New Roman" panose="02020603050405020304" pitchFamily="18" charset="0"/>
                <a:cs typeface="Times New Roman" panose="02020603050405020304" pitchFamily="18" charset="0"/>
              </a:rPr>
              <a:t>қилиш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схемалари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келтирилган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Лойиҳада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тавсия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этилган</a:t>
            </a:r>
            <a:r>
              <a:rPr lang="ru-RU" dirty="0">
                <a:latin typeface="Times New Roman" panose="02020603050405020304" pitchFamily="18" charset="0"/>
                <a:cs typeface="Times New Roman" panose="02020603050405020304" pitchFamily="18" charset="0"/>
              </a:rPr>
              <a:t> техник </a:t>
            </a:r>
            <a:r>
              <a:rPr lang="ru-RU" dirty="0" err="1">
                <a:latin typeface="Times New Roman" panose="02020603050405020304" pitchFamily="18" charset="0"/>
                <a:cs typeface="Times New Roman" panose="02020603050405020304" pitchFamily="18" charset="0"/>
              </a:rPr>
              <a:t>воситалар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материаллар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жойлаштириш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схемаларидан</a:t>
            </a:r>
            <a:r>
              <a:rPr lang="ru-RU" dirty="0">
                <a:latin typeface="Times New Roman" panose="02020603050405020304" pitchFamily="18" charset="0"/>
                <a:cs typeface="Times New Roman" panose="02020603050405020304" pitchFamily="18" charset="0"/>
              </a:rPr>
              <a:t> воз </a:t>
            </a:r>
            <a:r>
              <a:rPr lang="ru-RU" dirty="0" err="1">
                <a:latin typeface="Times New Roman" panose="02020603050405020304" pitchFamily="18" charset="0"/>
                <a:cs typeface="Times New Roman" panose="02020603050405020304" pitchFamily="18" charset="0"/>
              </a:rPr>
              <a:t>кечиш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лойиҳа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чиқувчиси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билан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келишилиши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ёки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далолатнома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тузган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ҳолда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махсус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ташкил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этилган</a:t>
            </a:r>
            <a:r>
              <a:rPr lang="ru-RU" dirty="0">
                <a:latin typeface="Times New Roman" panose="02020603050405020304" pitchFamily="18" charset="0"/>
                <a:cs typeface="Times New Roman" panose="02020603050405020304" pitchFamily="18" charset="0"/>
              </a:rPr>
              <a:t> комиссия </a:t>
            </a:r>
            <a:r>
              <a:rPr lang="ru-RU" dirty="0" err="1">
                <a:latin typeface="Times New Roman" panose="02020603050405020304" pitchFamily="18" charset="0"/>
                <a:cs typeface="Times New Roman" panose="02020603050405020304" pitchFamily="18" charset="0"/>
              </a:rPr>
              <a:t>томонидан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текширилиши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лозим</a:t>
            </a:r>
            <a:r>
              <a:rPr lang="ru-RU" dirty="0" smtClean="0">
                <a:latin typeface="Times New Roman" panose="02020603050405020304" pitchFamily="18" charset="0"/>
                <a:cs typeface="Times New Roman" panose="02020603050405020304" pitchFamily="18" charset="0"/>
              </a:rPr>
              <a:t>.</a:t>
            </a:r>
          </a:p>
          <a:p>
            <a:pPr algn="just"/>
            <a:r>
              <a:rPr lang="ru-RU" dirty="0" smtClean="0">
                <a:latin typeface="Times New Roman" panose="02020603050405020304" pitchFamily="18" charset="0"/>
                <a:cs typeface="Times New Roman" panose="02020603050405020304" pitchFamily="18" charset="0"/>
              </a:rPr>
              <a:t>Ушбу </a:t>
            </a:r>
            <a:r>
              <a:rPr lang="ru-RU" dirty="0" err="1">
                <a:latin typeface="Times New Roman" panose="02020603050405020304" pitchFamily="18" charset="0"/>
                <a:cs typeface="Times New Roman" panose="02020603050405020304" pitchFamily="18" charset="0"/>
              </a:rPr>
              <a:t>қудуқни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мустаҳкамлаш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ишларини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бажариш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бўйича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йўриқномадан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четга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чиқишга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алоҳида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ҳолларда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ишлаб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чиқариш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корхонаси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раҳбариятининг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тақдимномасига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асосан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Давлатконтехназорат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Давлат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кончилик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ва</a:t>
            </a:r>
            <a:r>
              <a:rPr lang="ru-RU" dirty="0">
                <a:latin typeface="Times New Roman" panose="02020603050405020304" pitchFamily="18" charset="0"/>
                <a:cs typeface="Times New Roman" panose="02020603050405020304" pitchFamily="18" charset="0"/>
              </a:rPr>
              <a:t> техника </a:t>
            </a:r>
            <a:r>
              <a:rPr lang="ru-RU" dirty="0" err="1">
                <a:latin typeface="Times New Roman" panose="02020603050405020304" pitchFamily="18" charset="0"/>
                <a:cs typeface="Times New Roman" panose="02020603050405020304" pitchFamily="18" charset="0"/>
              </a:rPr>
              <a:t>назорати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органининг</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ёзма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рухсати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билан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йўл</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қўйилади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711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7132" y="283335"/>
            <a:ext cx="10019763" cy="1608786"/>
          </a:xfrm>
        </p:spPr>
        <p:txBody>
          <a:bodyPr>
            <a:normAutofit fontScale="90000"/>
          </a:bodyPr>
          <a:lstStyle/>
          <a:p>
            <a:pPr algn="ctr"/>
            <a:r>
              <a:rPr lang="ru-RU" dirty="0">
                <a:latin typeface="Times New Roman" panose="02020603050405020304" pitchFamily="18" charset="0"/>
                <a:cs typeface="Times New Roman" panose="02020603050405020304" pitchFamily="18" charset="0"/>
              </a:rPr>
              <a:t>КОРХОНА ФАОЛИЯТИНИНГ </a:t>
            </a:r>
            <a:r>
              <a:rPr lang="ru-RU" dirty="0" smtClean="0">
                <a:latin typeface="Times New Roman" panose="02020603050405020304" pitchFamily="18" charset="0"/>
                <a:cs typeface="Times New Roman" panose="02020603050405020304" pitchFamily="18" charset="0"/>
              </a:rPr>
              <a:t>2023-2025 </a:t>
            </a:r>
            <a:r>
              <a:rPr lang="ru-RU" dirty="0">
                <a:latin typeface="Times New Roman" panose="02020603050405020304" pitchFamily="18" charset="0"/>
                <a:cs typeface="Times New Roman" panose="02020603050405020304" pitchFamily="18" charset="0"/>
              </a:rPr>
              <a:t>ЙИЛЛАРДАГИ АСОСИЙ МОЛИЯВИЙ КЎРСАТКИЧЛАРИ</a:t>
            </a:r>
          </a:p>
        </p:txBody>
      </p:sp>
      <p:graphicFrame>
        <p:nvGraphicFramePr>
          <p:cNvPr id="4" name="Содержимое 4"/>
          <p:cNvGraphicFramePr>
            <a:graphicFrameLocks/>
          </p:cNvGraphicFramePr>
          <p:nvPr>
            <p:extLst>
              <p:ext uri="{D42A27DB-BD31-4B8C-83A1-F6EECF244321}">
                <p14:modId xmlns:p14="http://schemas.microsoft.com/office/powerpoint/2010/main" val="2626052594"/>
              </p:ext>
            </p:extLst>
          </p:nvPr>
        </p:nvGraphicFramePr>
        <p:xfrm>
          <a:off x="2112135" y="2060848"/>
          <a:ext cx="8847788" cy="4399138"/>
        </p:xfrm>
        <a:graphic>
          <a:graphicData uri="http://schemas.openxmlformats.org/drawingml/2006/table">
            <a:tbl>
              <a:tblPr firstRow="1" bandRow="1">
                <a:tableStyleId>{5C22544A-7EE6-4342-B048-85BDC9FD1C3A}</a:tableStyleId>
              </a:tblPr>
              <a:tblGrid>
                <a:gridCol w="4391318">
                  <a:extLst>
                    <a:ext uri="{9D8B030D-6E8A-4147-A177-3AD203B41FA5}">
                      <a16:colId xmlns="" xmlns:a16="http://schemas.microsoft.com/office/drawing/2014/main" val="20000"/>
                    </a:ext>
                  </a:extLst>
                </a:gridCol>
                <a:gridCol w="1595643">
                  <a:extLst>
                    <a:ext uri="{9D8B030D-6E8A-4147-A177-3AD203B41FA5}">
                      <a16:colId xmlns="" xmlns:a16="http://schemas.microsoft.com/office/drawing/2014/main" val="20003"/>
                    </a:ext>
                  </a:extLst>
                </a:gridCol>
                <a:gridCol w="1345088">
                  <a:extLst>
                    <a:ext uri="{9D8B030D-6E8A-4147-A177-3AD203B41FA5}">
                      <a16:colId xmlns="" xmlns:a16="http://schemas.microsoft.com/office/drawing/2014/main" val="20004"/>
                    </a:ext>
                  </a:extLst>
                </a:gridCol>
                <a:gridCol w="1515739">
                  <a:extLst>
                    <a:ext uri="{9D8B030D-6E8A-4147-A177-3AD203B41FA5}">
                      <a16:colId xmlns="" xmlns:a16="http://schemas.microsoft.com/office/drawing/2014/main" val="20005"/>
                    </a:ext>
                  </a:extLst>
                </a:gridCol>
              </a:tblGrid>
              <a:tr h="404033">
                <a:tc gridSpan="4">
                  <a:txBody>
                    <a:bodyPr/>
                    <a:lstStyle/>
                    <a:p>
                      <a:pPr algn="r"/>
                      <a:r>
                        <a:rPr lang="uz-Cyrl-UZ" dirty="0" smtClean="0">
                          <a:latin typeface="Times New Roman" pitchFamily="18" charset="0"/>
                          <a:cs typeface="Times New Roman" pitchFamily="18" charset="0"/>
                        </a:rPr>
                        <a:t>минг. сўм</a:t>
                      </a:r>
                      <a:endParaRPr lang="ru-RU" dirty="0">
                        <a:latin typeface="Times New Roman" pitchFamily="18" charset="0"/>
                        <a:cs typeface="Times New Roman" pitchFamily="18" charset="0"/>
                      </a:endParaRPr>
                    </a:p>
                  </a:txBody>
                  <a:tcPr/>
                </a:tc>
                <a:tc hMerge="1">
                  <a:txBody>
                    <a:bodyPr/>
                    <a:lstStyle/>
                    <a:p>
                      <a:endParaRPr lang="ru-RU" dirty="0">
                        <a:latin typeface="Times New Roman" pitchFamily="18" charset="0"/>
                        <a:cs typeface="Times New Roman" pitchFamily="18" charset="0"/>
                      </a:endParaRPr>
                    </a:p>
                  </a:txBody>
                  <a:tcPr/>
                </a:tc>
                <a:tc hMerge="1">
                  <a:txBody>
                    <a:bodyPr/>
                    <a:lstStyle/>
                    <a:p>
                      <a:endParaRPr lang="ru-RU" dirty="0">
                        <a:latin typeface="Times New Roman" pitchFamily="18" charset="0"/>
                        <a:cs typeface="Times New Roman" pitchFamily="18" charset="0"/>
                      </a:endParaRPr>
                    </a:p>
                  </a:txBody>
                  <a:tcPr/>
                </a:tc>
                <a:tc hMerge="1">
                  <a:txBody>
                    <a:bodyPr/>
                    <a:lstStyle/>
                    <a:p>
                      <a:endParaRPr lang="ru-RU" dirty="0">
                        <a:latin typeface="Times New Roman" pitchFamily="18" charset="0"/>
                        <a:cs typeface="Times New Roman" pitchFamily="18" charset="0"/>
                      </a:endParaRPr>
                    </a:p>
                  </a:txBody>
                  <a:tcPr/>
                </a:tc>
                <a:extLst>
                  <a:ext uri="{0D108BD9-81ED-4DB2-BD59-A6C34878D82A}">
                    <a16:rowId xmlns="" xmlns:a16="http://schemas.microsoft.com/office/drawing/2014/main" val="10000"/>
                  </a:ext>
                </a:extLst>
              </a:tr>
              <a:tr h="458953">
                <a:tc>
                  <a:txBody>
                    <a:bodyPr/>
                    <a:lstStyle/>
                    <a:p>
                      <a:pPr algn="ctr"/>
                      <a:r>
                        <a:rPr lang="uz-Cyrl-UZ" dirty="0" smtClean="0">
                          <a:ln>
                            <a:solidFill>
                              <a:srgbClr val="0070C0"/>
                            </a:solidFill>
                          </a:ln>
                          <a:latin typeface="Times New Roman" pitchFamily="18" charset="0"/>
                          <a:cs typeface="Times New Roman" pitchFamily="18" charset="0"/>
                        </a:rPr>
                        <a:t>Номи</a:t>
                      </a:r>
                      <a:endParaRPr lang="ru-RU" dirty="0">
                        <a:ln>
                          <a:solidFill>
                            <a:srgbClr val="0070C0"/>
                          </a:solidFill>
                        </a:ln>
                        <a:latin typeface="Times New Roman" pitchFamily="18" charset="0"/>
                        <a:cs typeface="Times New Roman" pitchFamily="18" charset="0"/>
                      </a:endParaRPr>
                    </a:p>
                  </a:txBody>
                  <a:tcPr/>
                </a:tc>
                <a:tc>
                  <a:txBody>
                    <a:bodyPr/>
                    <a:lstStyle/>
                    <a:p>
                      <a:pPr algn="ctr"/>
                      <a:r>
                        <a:rPr lang="uz-Cyrl-UZ" dirty="0">
                          <a:ln>
                            <a:solidFill>
                              <a:srgbClr val="0070C0"/>
                            </a:solidFill>
                          </a:ln>
                          <a:latin typeface="Times New Roman" pitchFamily="18" charset="0"/>
                          <a:cs typeface="Times New Roman" pitchFamily="18" charset="0"/>
                        </a:rPr>
                        <a:t>2023 </a:t>
                      </a:r>
                      <a:r>
                        <a:rPr lang="uz-Cyrl-UZ" dirty="0" smtClean="0">
                          <a:ln>
                            <a:solidFill>
                              <a:srgbClr val="0070C0"/>
                            </a:solidFill>
                          </a:ln>
                          <a:latin typeface="Times New Roman" pitchFamily="18" charset="0"/>
                          <a:cs typeface="Times New Roman" pitchFamily="18" charset="0"/>
                        </a:rPr>
                        <a:t>йил</a:t>
                      </a:r>
                      <a:endParaRPr lang="ru-RU" dirty="0">
                        <a:ln>
                          <a:solidFill>
                            <a:srgbClr val="0070C0"/>
                          </a:solidFill>
                        </a:ln>
                        <a:latin typeface="Times New Roman" pitchFamily="18" charset="0"/>
                        <a:cs typeface="Times New Roman" pitchFamily="18" charset="0"/>
                      </a:endParaRPr>
                    </a:p>
                  </a:txBody>
                  <a:tcPr/>
                </a:tc>
                <a:tc>
                  <a:txBody>
                    <a:bodyPr/>
                    <a:lstStyle/>
                    <a:p>
                      <a:pPr algn="ctr"/>
                      <a:r>
                        <a:rPr lang="uz-Cyrl-UZ" dirty="0">
                          <a:ln>
                            <a:solidFill>
                              <a:srgbClr val="0070C0"/>
                            </a:solidFill>
                          </a:ln>
                          <a:latin typeface="Times New Roman" pitchFamily="18" charset="0"/>
                          <a:cs typeface="Times New Roman" pitchFamily="18" charset="0"/>
                        </a:rPr>
                        <a:t>2024 </a:t>
                      </a:r>
                      <a:r>
                        <a:rPr lang="uz-Cyrl-UZ" dirty="0" smtClean="0">
                          <a:ln>
                            <a:solidFill>
                              <a:srgbClr val="0070C0"/>
                            </a:solidFill>
                          </a:ln>
                          <a:latin typeface="Times New Roman" pitchFamily="18" charset="0"/>
                          <a:cs typeface="Times New Roman" pitchFamily="18" charset="0"/>
                        </a:rPr>
                        <a:t>йил</a:t>
                      </a:r>
                      <a:endParaRPr lang="ru-RU" dirty="0">
                        <a:ln>
                          <a:solidFill>
                            <a:srgbClr val="0070C0"/>
                          </a:solidFill>
                        </a:ln>
                        <a:latin typeface="Times New Roman" pitchFamily="18" charset="0"/>
                        <a:cs typeface="Times New Roman" pitchFamily="18" charset="0"/>
                      </a:endParaRPr>
                    </a:p>
                  </a:txBody>
                  <a:tcPr/>
                </a:tc>
                <a:tc>
                  <a:txBody>
                    <a:bodyPr/>
                    <a:lstStyle/>
                    <a:p>
                      <a:pPr algn="ctr"/>
                      <a:r>
                        <a:rPr lang="uz-Cyrl-UZ" dirty="0">
                          <a:ln>
                            <a:solidFill>
                              <a:srgbClr val="0070C0"/>
                            </a:solidFill>
                          </a:ln>
                          <a:latin typeface="Times New Roman" pitchFamily="18" charset="0"/>
                          <a:cs typeface="Times New Roman" pitchFamily="18" charset="0"/>
                        </a:rPr>
                        <a:t>2025 </a:t>
                      </a:r>
                      <a:r>
                        <a:rPr lang="uz-Cyrl-UZ" dirty="0" smtClean="0">
                          <a:ln>
                            <a:solidFill>
                              <a:srgbClr val="0070C0"/>
                            </a:solidFill>
                          </a:ln>
                          <a:latin typeface="Times New Roman" pitchFamily="18" charset="0"/>
                          <a:cs typeface="Times New Roman" pitchFamily="18" charset="0"/>
                        </a:rPr>
                        <a:t>йил</a:t>
                      </a:r>
                      <a:endParaRPr lang="ru-RU" dirty="0">
                        <a:ln>
                          <a:solidFill>
                            <a:srgbClr val="0070C0"/>
                          </a:solidFill>
                        </a:ln>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404033">
                <a:tc>
                  <a:txBody>
                    <a:bodyPr/>
                    <a:lstStyle/>
                    <a:p>
                      <a:pPr algn="ctr" fontAlgn="b"/>
                      <a:r>
                        <a:rPr lang="ru-RU" sz="1800" b="1" i="0" u="none" strike="noStrike" dirty="0" err="1">
                          <a:solidFill>
                            <a:srgbClr val="000000"/>
                          </a:solidFill>
                          <a:effectLst/>
                          <a:latin typeface="Times New Roman" pitchFamily="18" charset="0"/>
                          <a:cs typeface="Times New Roman" pitchFamily="18" charset="0"/>
                        </a:rPr>
                        <a:t>Бажарилган</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ишлардан</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тушган</a:t>
                      </a:r>
                      <a:r>
                        <a:rPr lang="ru-RU" sz="1800" b="1" i="0" u="none" strike="noStrike" dirty="0">
                          <a:solidFill>
                            <a:srgbClr val="000000"/>
                          </a:solidFill>
                          <a:effectLst/>
                          <a:latin typeface="Times New Roman" pitchFamily="18" charset="0"/>
                          <a:cs typeface="Times New Roman" pitchFamily="18" charset="0"/>
                        </a:rPr>
                        <a:t> соф </a:t>
                      </a:r>
                      <a:r>
                        <a:rPr lang="ru-RU" sz="1800" b="1" i="0" u="none" strike="noStrike" dirty="0" err="1">
                          <a:solidFill>
                            <a:srgbClr val="000000"/>
                          </a:solidFill>
                          <a:effectLst/>
                          <a:latin typeface="Times New Roman" pitchFamily="18" charset="0"/>
                          <a:cs typeface="Times New Roman" pitchFamily="18" charset="0"/>
                        </a:rPr>
                        <a:t>тушум</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47 290 796</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46 629815</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33 134 979</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2"/>
                  </a:ext>
                </a:extLst>
              </a:tr>
              <a:tr h="404033">
                <a:tc>
                  <a:txBody>
                    <a:bodyPr/>
                    <a:lstStyle/>
                    <a:p>
                      <a:pPr algn="ctr" fontAlgn="b"/>
                      <a:r>
                        <a:rPr lang="ru-RU" sz="1800" b="1" i="0" u="none" strike="noStrike" dirty="0" err="1">
                          <a:solidFill>
                            <a:srgbClr val="000000"/>
                          </a:solidFill>
                          <a:effectLst/>
                          <a:latin typeface="Times New Roman" pitchFamily="18" charset="0"/>
                          <a:cs typeface="Times New Roman" pitchFamily="18" charset="0"/>
                        </a:rPr>
                        <a:t>Бажарилган</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хизматлар</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таннархи</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27 119 244</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28 853987</a:t>
                      </a:r>
                      <a:endParaRPr lang="ru-RU" dirty="0">
                        <a:latin typeface="Times New Roman" pitchFamily="18" charset="0"/>
                        <a:cs typeface="Times New Roman" pitchFamily="18" charset="0"/>
                      </a:endParaRPr>
                    </a:p>
                  </a:txBody>
                  <a:tcPr anchor="ctr"/>
                </a:tc>
                <a:tc>
                  <a:txBody>
                    <a:bodyPr/>
                    <a:lstStyle/>
                    <a:p>
                      <a:pPr algn="ctr"/>
                      <a:r>
                        <a:rPr lang="ru-RU" dirty="0">
                          <a:latin typeface="Times New Roman" pitchFamily="18" charset="0"/>
                          <a:cs typeface="Times New Roman" pitchFamily="18" charset="0"/>
                        </a:rPr>
                        <a:t>21 596 519</a:t>
                      </a:r>
                    </a:p>
                  </a:txBody>
                  <a:tcPr anchor="ctr"/>
                </a:tc>
                <a:extLst>
                  <a:ext uri="{0D108BD9-81ED-4DB2-BD59-A6C34878D82A}">
                    <a16:rowId xmlns="" xmlns:a16="http://schemas.microsoft.com/office/drawing/2014/main" val="10003"/>
                  </a:ext>
                </a:extLst>
              </a:tr>
              <a:tr h="404033">
                <a:tc>
                  <a:txBody>
                    <a:bodyPr/>
                    <a:lstStyle/>
                    <a:p>
                      <a:pPr algn="ctr" fontAlgn="b"/>
                      <a:r>
                        <a:rPr lang="ru-RU" sz="1800" b="1" i="0" u="none" strike="noStrike" dirty="0">
                          <a:solidFill>
                            <a:srgbClr val="000000"/>
                          </a:solidFill>
                          <a:effectLst/>
                          <a:latin typeface="Times New Roman" pitchFamily="18" charset="0"/>
                          <a:cs typeface="Times New Roman" pitchFamily="18" charset="0"/>
                        </a:rPr>
                        <a:t>К</a:t>
                      </a:r>
                      <a:r>
                        <a:rPr lang="uz-Cyrl-UZ" sz="1800" b="1" i="0" u="none" strike="noStrike" dirty="0">
                          <a:solidFill>
                            <a:srgbClr val="000000"/>
                          </a:solidFill>
                          <a:effectLst/>
                          <a:latin typeface="Times New Roman" pitchFamily="18" charset="0"/>
                          <a:cs typeface="Times New Roman" pitchFamily="18" charset="0"/>
                        </a:rPr>
                        <a:t>ўрсатилган хизматларнинг ялпи фойдаси</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20 170 796</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17 775828</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11 538 460</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4"/>
                  </a:ext>
                </a:extLst>
              </a:tr>
              <a:tr h="404033">
                <a:tc>
                  <a:txBody>
                    <a:bodyPr/>
                    <a:lstStyle/>
                    <a:p>
                      <a:pPr algn="ctr" fontAlgn="b"/>
                      <a:r>
                        <a:rPr lang="uz-Cyrl-UZ" sz="1800" b="1" i="0" u="none" strike="noStrike" dirty="0">
                          <a:solidFill>
                            <a:srgbClr val="000000"/>
                          </a:solidFill>
                          <a:effectLst/>
                          <a:latin typeface="Times New Roman" pitchFamily="18" charset="0"/>
                          <a:cs typeface="Times New Roman" pitchFamily="18" charset="0"/>
                        </a:rPr>
                        <a:t>Асосий фаолиятнинг б</a:t>
                      </a:r>
                      <a:r>
                        <a:rPr lang="ru-RU" sz="1800" b="1" i="0" u="none" strike="noStrike" dirty="0" err="1">
                          <a:solidFill>
                            <a:srgbClr val="000000"/>
                          </a:solidFill>
                          <a:effectLst/>
                          <a:latin typeface="Times New Roman" pitchFamily="18" charset="0"/>
                          <a:cs typeface="Times New Roman" pitchFamily="18" charset="0"/>
                        </a:rPr>
                        <a:t>ошқа</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даромадлари</a:t>
                      </a:r>
                      <a:r>
                        <a:rPr lang="ru-RU" sz="1800" b="1" i="0" u="none" strike="noStrike" dirty="0">
                          <a:solidFill>
                            <a:srgbClr val="000000"/>
                          </a:solidFill>
                          <a:effectLst/>
                          <a:latin typeface="Times New Roman" pitchFamily="18" charset="0"/>
                          <a:cs typeface="Times New Roman" pitchFamily="18" charset="0"/>
                        </a:rPr>
                        <a:t> </a:t>
                      </a:r>
                    </a:p>
                  </a:txBody>
                  <a:tcPr marL="7337" marR="7337" marT="7337" marB="0" anchor="ctr"/>
                </a:tc>
                <a:tc>
                  <a:txBody>
                    <a:bodyPr/>
                    <a:lstStyle/>
                    <a:p>
                      <a:pPr algn="ctr"/>
                      <a:r>
                        <a:rPr lang="uz-Cyrl-UZ" dirty="0">
                          <a:latin typeface="Times New Roman" pitchFamily="18" charset="0"/>
                          <a:cs typeface="Times New Roman" pitchFamily="18" charset="0"/>
                        </a:rPr>
                        <a:t>144 906</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173 827</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1 709 859</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5"/>
                  </a:ext>
                </a:extLst>
              </a:tr>
              <a:tr h="404033">
                <a:tc>
                  <a:txBody>
                    <a:bodyPr/>
                    <a:lstStyle/>
                    <a:p>
                      <a:pPr algn="ctr" fontAlgn="b"/>
                      <a:r>
                        <a:rPr lang="uz-Cyrl-UZ" sz="1800" b="1" i="0" u="none" strike="noStrike" dirty="0">
                          <a:solidFill>
                            <a:srgbClr val="000000"/>
                          </a:solidFill>
                          <a:effectLst/>
                          <a:latin typeface="Times New Roman" pitchFamily="18" charset="0"/>
                          <a:cs typeface="Times New Roman" pitchFamily="18" charset="0"/>
                        </a:rPr>
                        <a:t>Д</a:t>
                      </a:r>
                      <a:r>
                        <a:rPr lang="ru-RU" sz="1800" b="1" i="0" u="none" strike="noStrike" dirty="0" err="1">
                          <a:solidFill>
                            <a:srgbClr val="000000"/>
                          </a:solidFill>
                          <a:effectLst/>
                          <a:latin typeface="Times New Roman" pitchFamily="18" charset="0"/>
                          <a:cs typeface="Times New Roman" pitchFamily="18" charset="0"/>
                        </a:rPr>
                        <a:t>авр</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харажатлари</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15 913 544</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12 983083</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10 781 914</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6"/>
                  </a:ext>
                </a:extLst>
              </a:tr>
              <a:tr h="404033">
                <a:tc>
                  <a:txBody>
                    <a:bodyPr/>
                    <a:lstStyle/>
                    <a:p>
                      <a:pPr algn="ctr" fontAlgn="b"/>
                      <a:r>
                        <a:rPr lang="uz-Cyrl-UZ" sz="1800" b="1" i="0" u="none" strike="noStrike" dirty="0">
                          <a:solidFill>
                            <a:srgbClr val="000000"/>
                          </a:solidFill>
                          <a:effectLst/>
                          <a:latin typeface="Times New Roman" pitchFamily="18" charset="0"/>
                          <a:cs typeface="Times New Roman" pitchFamily="18" charset="0"/>
                        </a:rPr>
                        <a:t>Б</a:t>
                      </a:r>
                      <a:r>
                        <a:rPr lang="ru-RU" sz="1800" b="1" i="0" u="none" strike="noStrike" dirty="0" err="1">
                          <a:solidFill>
                            <a:srgbClr val="000000"/>
                          </a:solidFill>
                          <a:effectLst/>
                          <a:latin typeface="Times New Roman" pitchFamily="18" charset="0"/>
                          <a:cs typeface="Times New Roman" pitchFamily="18" charset="0"/>
                        </a:rPr>
                        <a:t>аланс</a:t>
                      </a:r>
                      <a:r>
                        <a:rPr lang="ru-RU" sz="1800" b="1" i="0" u="none" strike="noStrike" dirty="0">
                          <a:solidFill>
                            <a:srgbClr val="000000"/>
                          </a:solidFill>
                          <a:effectLst/>
                          <a:latin typeface="Times New Roman" pitchFamily="18" charset="0"/>
                          <a:cs typeface="Times New Roman" pitchFamily="18" charset="0"/>
                        </a:rPr>
                        <a:t> </a:t>
                      </a:r>
                      <a:r>
                        <a:rPr lang="ru-RU" sz="1800" b="1" i="0" u="none" strike="noStrike" dirty="0" err="1">
                          <a:solidFill>
                            <a:srgbClr val="000000"/>
                          </a:solidFill>
                          <a:effectLst/>
                          <a:latin typeface="Times New Roman" pitchFamily="18" charset="0"/>
                          <a:cs typeface="Times New Roman" pitchFamily="18" charset="0"/>
                        </a:rPr>
                        <a:t>фойда</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4 402 158</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4 966 572</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2 466 405</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7"/>
                  </a:ext>
                </a:extLst>
              </a:tr>
              <a:tr h="404033">
                <a:tc>
                  <a:txBody>
                    <a:bodyPr/>
                    <a:lstStyle/>
                    <a:p>
                      <a:pPr algn="ctr" fontAlgn="b"/>
                      <a:r>
                        <a:rPr lang="uz-Cyrl-UZ" sz="1800" b="1" i="0" u="none" strike="noStrike" dirty="0">
                          <a:solidFill>
                            <a:srgbClr val="000000"/>
                          </a:solidFill>
                          <a:effectLst/>
                          <a:latin typeface="Times New Roman" pitchFamily="18" charset="0"/>
                          <a:cs typeface="Times New Roman" pitchFamily="18" charset="0"/>
                        </a:rPr>
                        <a:t>Соф фойда</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2 654 139</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4 032 911</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1 910 161</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8"/>
                  </a:ext>
                </a:extLst>
              </a:tr>
              <a:tr h="404033">
                <a:tc>
                  <a:txBody>
                    <a:bodyPr/>
                    <a:lstStyle/>
                    <a:p>
                      <a:pPr algn="ctr" fontAlgn="b"/>
                      <a:r>
                        <a:rPr lang="ru-RU" sz="1800" b="1" u="none" strike="noStrike" dirty="0" err="1">
                          <a:effectLst/>
                          <a:latin typeface="Times New Roman" pitchFamily="18" charset="0"/>
                          <a:cs typeface="Times New Roman" pitchFamily="18" charset="0"/>
                        </a:rPr>
                        <a:t>Асосий</a:t>
                      </a:r>
                      <a:r>
                        <a:rPr lang="ru-RU" sz="1800" b="1" u="none" strike="noStrike" dirty="0">
                          <a:effectLst/>
                          <a:latin typeface="Times New Roman" pitchFamily="18" charset="0"/>
                          <a:cs typeface="Times New Roman" pitchFamily="18" charset="0"/>
                        </a:rPr>
                        <a:t> </a:t>
                      </a:r>
                      <a:r>
                        <a:rPr lang="ru-RU" sz="1800" b="1" u="none" strike="noStrike" dirty="0" err="1">
                          <a:effectLst/>
                          <a:latin typeface="Times New Roman" pitchFamily="18" charset="0"/>
                          <a:cs typeface="Times New Roman" pitchFamily="18" charset="0"/>
                        </a:rPr>
                        <a:t>воситалар</a:t>
                      </a:r>
                      <a:r>
                        <a:rPr lang="ru-RU" sz="1800" b="1" u="none" strike="noStrike" dirty="0">
                          <a:effectLst/>
                          <a:latin typeface="Times New Roman" pitchFamily="18" charset="0"/>
                          <a:cs typeface="Times New Roman" pitchFamily="18" charset="0"/>
                        </a:rPr>
                        <a:t> </a:t>
                      </a:r>
                      <a:r>
                        <a:rPr lang="ru-RU" sz="1800" b="1" u="none" strike="noStrike" dirty="0" err="1">
                          <a:effectLst/>
                          <a:latin typeface="Times New Roman" pitchFamily="18" charset="0"/>
                          <a:cs typeface="Times New Roman" pitchFamily="18" charset="0"/>
                        </a:rPr>
                        <a:t>таннархи</a:t>
                      </a:r>
                      <a:endParaRPr lang="ru-RU" sz="1800" b="1" i="0" u="none" strike="noStrike" dirty="0">
                        <a:solidFill>
                          <a:srgbClr val="000000"/>
                        </a:solidFill>
                        <a:effectLst/>
                        <a:latin typeface="Times New Roman" pitchFamily="18" charset="0"/>
                        <a:cs typeface="Times New Roman" pitchFamily="18" charset="0"/>
                      </a:endParaRPr>
                    </a:p>
                  </a:txBody>
                  <a:tcPr marL="7337" marR="7337" marT="7337" marB="0" anchor="ctr"/>
                </a:tc>
                <a:tc>
                  <a:txBody>
                    <a:bodyPr/>
                    <a:lstStyle/>
                    <a:p>
                      <a:pPr algn="ctr"/>
                      <a:r>
                        <a:rPr lang="uz-Cyrl-UZ" dirty="0">
                          <a:latin typeface="Times New Roman" pitchFamily="18" charset="0"/>
                          <a:cs typeface="Times New Roman" pitchFamily="18" charset="0"/>
                        </a:rPr>
                        <a:t>46 190 737</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46 064800</a:t>
                      </a:r>
                      <a:endParaRPr lang="ru-RU" dirty="0">
                        <a:latin typeface="Times New Roman" pitchFamily="18" charset="0"/>
                        <a:cs typeface="Times New Roman" pitchFamily="18" charset="0"/>
                      </a:endParaRPr>
                    </a:p>
                  </a:txBody>
                  <a:tcPr anchor="ctr"/>
                </a:tc>
                <a:tc>
                  <a:txBody>
                    <a:bodyPr/>
                    <a:lstStyle/>
                    <a:p>
                      <a:pPr algn="ctr"/>
                      <a:r>
                        <a:rPr lang="uz-Cyrl-UZ" dirty="0">
                          <a:latin typeface="Times New Roman" pitchFamily="18" charset="0"/>
                          <a:cs typeface="Times New Roman" pitchFamily="18" charset="0"/>
                        </a:rPr>
                        <a:t>57 342 542</a:t>
                      </a:r>
                      <a:endParaRPr lang="ru-RU"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9"/>
                  </a:ext>
                </a:extLst>
              </a:tr>
            </a:tbl>
          </a:graphicData>
        </a:graphic>
      </p:graphicFrame>
    </p:spTree>
    <p:extLst>
      <p:ext uri="{BB962C8B-B14F-4D97-AF65-F5344CB8AC3E}">
        <p14:creationId xmlns:p14="http://schemas.microsoft.com/office/powerpoint/2010/main" val="12988601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738648" y="0"/>
            <a:ext cx="10006884" cy="943891"/>
          </a:xfrm>
        </p:spPr>
        <p:txBody>
          <a:bodyPr>
            <a:normAutofit/>
          </a:bodyPr>
          <a:lstStyle/>
          <a:p>
            <a:pPr algn="ctr"/>
            <a:r>
              <a:rPr lang="uz-Cyrl-UZ" sz="4800" dirty="0" smtClean="0">
                <a:latin typeface="Times New Roman" panose="02020603050405020304" pitchFamily="18" charset="0"/>
                <a:cs typeface="Times New Roman" panose="02020603050405020304" pitchFamily="18" charset="0"/>
              </a:rPr>
              <a:t>Хулоса</a:t>
            </a:r>
            <a:endParaRPr lang="ru-RU" sz="4800" dirty="0">
              <a:latin typeface="Times New Roman" panose="02020603050405020304" pitchFamily="18" charset="0"/>
              <a:cs typeface="Times New Roman" panose="02020603050405020304" pitchFamily="18" charset="0"/>
            </a:endParaRPr>
          </a:p>
        </p:txBody>
      </p:sp>
      <p:sp>
        <p:nvSpPr>
          <p:cNvPr id="5" name="Заголовок 1"/>
          <p:cNvSpPr>
            <a:spLocks noGrp="1"/>
          </p:cNvSpPr>
          <p:nvPr>
            <p:ph idx="1"/>
          </p:nvPr>
        </p:nvSpPr>
        <p:spPr>
          <a:xfrm>
            <a:off x="1738648" y="943891"/>
            <a:ext cx="10006884" cy="5613401"/>
          </a:xfrm>
        </p:spPr>
        <p:txBody>
          <a:bodyPr>
            <a:normAutofit lnSpcReduction="10000"/>
          </a:bodyPr>
          <a:lstStyle/>
          <a:p>
            <a:pPr marL="0" indent="0" algn="just">
              <a:buNone/>
            </a:pPr>
            <a:r>
              <a:rPr lang="uz-Cyrl-UZ" sz="2000" dirty="0">
                <a:latin typeface="Times New Roman" panose="02020603050405020304" pitchFamily="18" charset="0"/>
                <a:cs typeface="Times New Roman" panose="02020603050405020304" pitchFamily="18" charset="0"/>
              </a:rPr>
              <a:t>	</a:t>
            </a:r>
            <a:r>
              <a:rPr lang="uz-Cyrl-UZ" sz="2400" dirty="0">
                <a:solidFill>
                  <a:schemeClr val="tx1"/>
                </a:solidFill>
                <a:latin typeface="Times New Roman" panose="02020603050405020304" pitchFamily="18" charset="0"/>
                <a:cs typeface="Times New Roman" panose="02020603050405020304" pitchFamily="18" charset="0"/>
              </a:rPr>
              <a:t> “Ўзпартампонаж</a:t>
            </a:r>
            <a:r>
              <a:rPr lang="uz-Cyrl-UZ" sz="2400" dirty="0" smtClean="0">
                <a:solidFill>
                  <a:schemeClr val="tx1"/>
                </a:solidFill>
                <a:latin typeface="Times New Roman" panose="02020603050405020304" pitchFamily="18" charset="0"/>
                <a:cs typeface="Times New Roman" panose="02020603050405020304" pitchFamily="18" charset="0"/>
              </a:rPr>
              <a:t>” АЖ</a:t>
            </a:r>
            <a:r>
              <a:rPr lang="en-US" sz="2400" dirty="0" smtClean="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нефть</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ва</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газ</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қудуқлари</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учун</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цементлаш</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ва</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uz-Cyrl-UZ" sz="2400" dirty="0">
                <a:solidFill>
                  <a:sysClr val="windowText" lastClr="000000"/>
                </a:solidFill>
                <a:latin typeface="Times New Roman" panose="02020603050405020304" pitchFamily="18" charset="0"/>
                <a:cs typeface="Times New Roman" panose="02020603050405020304" pitchFamily="18" charset="0"/>
              </a:rPr>
              <a:t>мустаҳкамлаш</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хизматларининг</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тўлиқ</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uz-Cyrl-UZ" sz="2400" dirty="0" smtClean="0">
                <a:solidFill>
                  <a:sysClr val="windowText" lastClr="000000"/>
                </a:solidFill>
                <a:latin typeface="Times New Roman" panose="02020603050405020304" pitchFamily="18" charset="0"/>
                <a:cs typeface="Times New Roman" panose="02020603050405020304" pitchFamily="18" charset="0"/>
              </a:rPr>
              <a:t>ишлари</a:t>
            </a:r>
            <a:r>
              <a:rPr lang="en-US" sz="2400" dirty="0" err="1" smtClean="0">
                <a:solidFill>
                  <a:sysClr val="windowText" lastClr="000000"/>
                </a:solidFill>
                <a:latin typeface="Times New Roman" panose="02020603050405020304" pitchFamily="18" charset="0"/>
                <a:cs typeface="Times New Roman" panose="02020603050405020304" pitchFamily="18" charset="0"/>
              </a:rPr>
              <a:t>ни</a:t>
            </a:r>
            <a:r>
              <a:rPr lang="en-US" sz="2400" dirty="0" smtClean="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бажариш</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имкониятига</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эга</a:t>
            </a:r>
            <a:r>
              <a:rPr lang="en-US" sz="2400" dirty="0">
                <a:solidFill>
                  <a:sysClr val="windowText" lastClr="000000"/>
                </a:solidFill>
                <a:latin typeface="Times New Roman" panose="02020603050405020304" pitchFamily="18" charset="0"/>
                <a:cs typeface="Times New Roman" panose="02020603050405020304" pitchFamily="18" charset="0"/>
              </a:rPr>
              <a:t>, </a:t>
            </a:r>
            <a:r>
              <a:rPr lang="en-US" sz="2400" dirty="0" err="1">
                <a:solidFill>
                  <a:sysClr val="windowText" lastClr="000000"/>
                </a:solidFill>
                <a:latin typeface="Times New Roman" panose="02020603050405020304" pitchFamily="18" charset="0"/>
                <a:cs typeface="Times New Roman" panose="02020603050405020304" pitchFamily="18" charset="0"/>
              </a:rPr>
              <a:t>жумладан</a:t>
            </a:r>
            <a:r>
              <a:rPr lang="en-US" sz="2400" dirty="0">
                <a:solidFill>
                  <a:sysClr val="windowText" lastClr="000000"/>
                </a:solidFill>
                <a:latin typeface="Times New Roman" panose="02020603050405020304" pitchFamily="18" charset="0"/>
                <a:cs typeface="Times New Roman" panose="02020603050405020304" pitchFamily="18" charset="0"/>
              </a:rPr>
              <a:t>:</a:t>
            </a:r>
            <a:endParaRPr lang="ru-RU" sz="2400" dirty="0">
              <a:solidFill>
                <a:sysClr val="windowText" lastClr="000000"/>
              </a:solidFill>
              <a:latin typeface="Times New Roman" panose="02020603050405020304" pitchFamily="18" charset="0"/>
              <a:cs typeface="Times New Roman" panose="02020603050405020304" pitchFamily="18" charset="0"/>
            </a:endParaRPr>
          </a:p>
          <a:p>
            <a:pPr marL="0" indent="0" algn="just">
              <a:buNone/>
            </a:pP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қудуқ</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smtClean="0">
                <a:solidFill>
                  <a:sysClr val="windowText" lastClr="000000"/>
                </a:solidFill>
                <a:latin typeface="Times New Roman" panose="02020603050405020304" pitchFamily="18" charset="0"/>
                <a:cs typeface="Times New Roman" panose="02020603050405020304" pitchFamily="18" charset="0"/>
              </a:rPr>
              <a:t>цементларини</a:t>
            </a:r>
            <a:r>
              <a:rPr lang="ru-RU" sz="2400" dirty="0" smtClean="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ва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кимёвий</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реагентлар</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етказиб</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бериш</a:t>
            </a:r>
            <a:r>
              <a:rPr lang="ru-RU" sz="2400"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қудуққа</a:t>
            </a:r>
            <a:r>
              <a:rPr lang="ru-RU" sz="2400" dirty="0">
                <a:solidFill>
                  <a:sysClr val="windowText" lastClr="000000"/>
                </a:solidFill>
                <a:latin typeface="Times New Roman" panose="02020603050405020304" pitchFamily="18" charset="0"/>
                <a:cs typeface="Times New Roman" panose="02020603050405020304" pitchFamily="18" charset="0"/>
              </a:rPr>
              <a:t> цемент </a:t>
            </a:r>
            <a:r>
              <a:rPr lang="ru-RU" sz="2400" dirty="0" err="1">
                <a:solidFill>
                  <a:sysClr val="windowText" lastClr="000000"/>
                </a:solidFill>
                <a:latin typeface="Times New Roman" panose="02020603050405020304" pitchFamily="18" charset="0"/>
                <a:cs typeface="Times New Roman" panose="02020603050405020304" pitchFamily="18" charset="0"/>
              </a:rPr>
              <a:t>ва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кимёвий</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шламларни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қуйиш</a:t>
            </a:r>
            <a:r>
              <a:rPr lang="ru-RU" sz="2400"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smtClean="0">
                <a:solidFill>
                  <a:sysClr val="windowText" lastClr="000000"/>
                </a:solidFill>
                <a:latin typeface="Times New Roman" panose="02020603050405020304" pitchFamily="18" charset="0"/>
                <a:cs typeface="Times New Roman" panose="02020603050405020304" pitchFamily="18" charset="0"/>
              </a:rPr>
              <a:t>цементлашда</a:t>
            </a:r>
            <a:r>
              <a:rPr lang="ru-RU" sz="2400" dirty="0" smtClean="0">
                <a:solidFill>
                  <a:sysClr val="windowText" lastClr="000000"/>
                </a:solidFill>
                <a:latin typeface="Times New Roman" panose="02020603050405020304" pitchFamily="18" charset="0"/>
                <a:cs typeface="Times New Roman" panose="02020603050405020304" pitchFamily="18" charset="0"/>
              </a:rPr>
              <a:t> </a:t>
            </a:r>
            <a:r>
              <a:rPr lang="ru-RU" sz="2400" dirty="0">
                <a:solidFill>
                  <a:sysClr val="windowText" lastClr="000000"/>
                </a:solidFill>
                <a:latin typeface="Times New Roman" panose="02020603050405020304" pitchFamily="18" charset="0"/>
                <a:cs typeface="Times New Roman" panose="02020603050405020304" pitchFamily="18" charset="0"/>
              </a:rPr>
              <a:t>лаборатория</a:t>
            </a:r>
            <a:r>
              <a:rPr lang="ru-RU" sz="2400" dirty="0" smtClean="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синовларини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ўтказиш</a:t>
            </a:r>
            <a:r>
              <a:rPr lang="ru-RU" sz="2400" dirty="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ru-RU" sz="2400" dirty="0" smtClean="0">
                <a:solidFill>
                  <a:sysClr val="windowText" lastClr="000000"/>
                </a:solidFill>
                <a:latin typeface="Times New Roman" panose="02020603050405020304" pitchFamily="18" charset="0"/>
                <a:cs typeface="Times New Roman" panose="02020603050405020304" pitchFamily="18" charset="0"/>
              </a:rPr>
              <a:t>	</a:t>
            </a:r>
            <a:r>
              <a:rPr lang="ru-RU" sz="2400" dirty="0" err="1" smtClean="0">
                <a:solidFill>
                  <a:sysClr val="windowText" lastClr="000000"/>
                </a:solidFill>
                <a:latin typeface="Times New Roman" panose="02020603050405020304" pitchFamily="18" charset="0"/>
                <a:cs typeface="Times New Roman" panose="02020603050405020304" pitchFamily="18" charset="0"/>
              </a:rPr>
              <a:t>Ўз</a:t>
            </a:r>
            <a:r>
              <a:rPr lang="ru-RU" sz="2400" dirty="0" smtClean="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навбатида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Ўзпартампонаж</a:t>
            </a:r>
            <a:r>
              <a:rPr lang="ru-RU" sz="2400" dirty="0">
                <a:solidFill>
                  <a:sysClr val="windowText" lastClr="000000"/>
                </a:solidFill>
                <a:latin typeface="Times New Roman" panose="02020603050405020304" pitchFamily="18" charset="0"/>
                <a:cs typeface="Times New Roman" panose="02020603050405020304" pitchFamily="18" charset="0"/>
              </a:rPr>
              <a:t>" АЖ </a:t>
            </a:r>
            <a:r>
              <a:rPr lang="ru-RU" sz="2400" dirty="0" err="1">
                <a:solidFill>
                  <a:sysClr val="windowText" lastClr="000000"/>
                </a:solidFill>
                <a:latin typeface="Times New Roman" panose="02020603050405020304" pitchFamily="18" charset="0"/>
                <a:cs typeface="Times New Roman" panose="02020603050405020304" pitchFamily="18" charset="0"/>
              </a:rPr>
              <a:t>белгиланган</a:t>
            </a:r>
            <a:r>
              <a:rPr lang="ru-RU" sz="2400" dirty="0">
                <a:solidFill>
                  <a:sysClr val="windowText" lastClr="000000"/>
                </a:solidFill>
                <a:latin typeface="Times New Roman" panose="02020603050405020304" pitchFamily="18" charset="0"/>
                <a:cs typeface="Times New Roman" panose="02020603050405020304" pitchFamily="18" charset="0"/>
              </a:rPr>
              <a:t> техник </a:t>
            </a:r>
            <a:r>
              <a:rPr lang="ru-RU" sz="2400" dirty="0" err="1">
                <a:solidFill>
                  <a:sysClr val="windowText" lastClr="000000"/>
                </a:solidFill>
                <a:latin typeface="Times New Roman" panose="02020603050405020304" pitchFamily="18" charset="0"/>
                <a:cs typeface="Times New Roman" panose="02020603050405020304" pitchFamily="18" charset="0"/>
              </a:rPr>
              <a:t>талабларга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мувофиқ</a:t>
            </a:r>
            <a:r>
              <a:rPr lang="ru-RU" sz="2400" dirty="0">
                <a:solidFill>
                  <a:sysClr val="windowText" lastClr="000000"/>
                </a:solidFill>
                <a:latin typeface="Times New Roman" panose="02020603050405020304" pitchFamily="18" charset="0"/>
                <a:cs typeface="Times New Roman" panose="02020603050405020304" pitchFamily="18" charset="0"/>
              </a:rPr>
              <a:t> нефть </a:t>
            </a:r>
            <a:r>
              <a:rPr lang="ru-RU" sz="2400" dirty="0" err="1">
                <a:solidFill>
                  <a:sysClr val="windowText" lastClr="000000"/>
                </a:solidFill>
                <a:latin typeface="Times New Roman" panose="02020603050405020304" pitchFamily="18" charset="0"/>
                <a:cs typeface="Times New Roman" panose="02020603050405020304" pitchFamily="18" charset="0"/>
              </a:rPr>
              <a:t>ва</a:t>
            </a:r>
            <a:r>
              <a:rPr lang="ru-RU" sz="2400" dirty="0">
                <a:solidFill>
                  <a:sysClr val="windowText" lastClr="000000"/>
                </a:solidFill>
                <a:latin typeface="Times New Roman" panose="02020603050405020304" pitchFamily="18" charset="0"/>
                <a:cs typeface="Times New Roman" panose="02020603050405020304" pitchFamily="18" charset="0"/>
              </a:rPr>
              <a:t> газ </a:t>
            </a:r>
            <a:r>
              <a:rPr lang="ru-RU" sz="2400" dirty="0" err="1">
                <a:solidFill>
                  <a:sysClr val="windowText" lastClr="000000"/>
                </a:solidFill>
                <a:latin typeface="Times New Roman" panose="02020603050405020304" pitchFamily="18" charset="0"/>
                <a:cs typeface="Times New Roman" panose="02020603050405020304" pitchFamily="18" charset="0"/>
              </a:rPr>
              <a:t>қудуқларида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барча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турдаги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қудуқларни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uz-Cyrl-UZ" sz="2400" dirty="0">
                <a:solidFill>
                  <a:sysClr val="windowText" lastClr="000000"/>
                </a:solidFill>
                <a:latin typeface="Times New Roman" panose="02020603050405020304" pitchFamily="18" charset="0"/>
                <a:cs typeface="Times New Roman" panose="02020603050405020304" pitchFamily="18" charset="0"/>
              </a:rPr>
              <a:t>мустаҳкам</a:t>
            </a:r>
            <a:r>
              <a:rPr lang="ru-RU" sz="2400" dirty="0" err="1">
                <a:solidFill>
                  <a:sysClr val="windowText" lastClr="000000"/>
                </a:solidFill>
                <a:latin typeface="Times New Roman" panose="02020603050405020304" pitchFamily="18" charset="0"/>
                <a:cs typeface="Times New Roman" panose="02020603050405020304" pitchFamily="18" charset="0"/>
              </a:rPr>
              <a:t>лаш</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хизматларининг</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ўз</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вақтида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ва</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сифатли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бажарилишини</a:t>
            </a:r>
            <a:r>
              <a:rPr lang="ru-RU" sz="2400" dirty="0">
                <a:solidFill>
                  <a:sysClr val="windowText" lastClr="000000"/>
                </a:solidFill>
                <a:latin typeface="Times New Roman" panose="02020603050405020304" pitchFamily="18" charset="0"/>
                <a:cs typeface="Times New Roman" panose="02020603050405020304" pitchFamily="18" charset="0"/>
              </a:rPr>
              <a:t> </a:t>
            </a:r>
            <a:r>
              <a:rPr lang="ru-RU" sz="2400" dirty="0" err="1">
                <a:solidFill>
                  <a:sysClr val="windowText" lastClr="000000"/>
                </a:solidFill>
                <a:latin typeface="Times New Roman" panose="02020603050405020304" pitchFamily="18" charset="0"/>
                <a:cs typeface="Times New Roman" panose="02020603050405020304" pitchFamily="18" charset="0"/>
              </a:rPr>
              <a:t>кафолатлайди</a:t>
            </a:r>
            <a:r>
              <a:rPr lang="ru-RU" sz="2400" dirty="0" smtClean="0">
                <a:solidFill>
                  <a:sysClr val="windowText" lastClr="000000"/>
                </a:solidFill>
                <a:latin typeface="Times New Roman" panose="02020603050405020304" pitchFamily="18" charset="0"/>
                <a:cs typeface="Times New Roman" panose="02020603050405020304" pitchFamily="18" charset="0"/>
              </a:rPr>
              <a:t>.</a:t>
            </a:r>
          </a:p>
          <a:p>
            <a:pPr marL="0" indent="0" algn="just">
              <a:buNone/>
            </a:pPr>
            <a:r>
              <a:rPr lang="uz-Cyrl-UZ" sz="2400" dirty="0" smtClean="0">
                <a:solidFill>
                  <a:schemeClr val="tx1"/>
                </a:solidFill>
                <a:latin typeface="Times New Roman" panose="02020603050405020304" pitchFamily="18" charset="0"/>
                <a:cs typeface="Times New Roman" panose="02020603050405020304" pitchFamily="18" charset="0"/>
              </a:rPr>
              <a:t>	“</a:t>
            </a:r>
            <a:r>
              <a:rPr lang="uz-Cyrl-UZ" sz="2400" dirty="0">
                <a:solidFill>
                  <a:schemeClr val="tx1"/>
                </a:solidFill>
                <a:latin typeface="Times New Roman" panose="02020603050405020304" pitchFamily="18" charset="0"/>
                <a:cs typeface="Times New Roman" panose="02020603050405020304" pitchFamily="18" charset="0"/>
              </a:rPr>
              <a:t>Ўзпартампонаж</a:t>
            </a:r>
            <a:r>
              <a:rPr lang="uz-Cyrl-UZ" sz="2400" dirty="0" smtClean="0">
                <a:solidFill>
                  <a:schemeClr val="tx1"/>
                </a:solidFill>
                <a:latin typeface="Times New Roman" panose="02020603050405020304" pitchFamily="18" charset="0"/>
                <a:cs typeface="Times New Roman" panose="02020603050405020304" pitchFamily="18" charset="0"/>
              </a:rPr>
              <a:t>” АЖ мамлакат нефть-газ саноатида муҳим ўрин тутади. Корхона қудуқларни цементлаш, хавфсиз эксплуатация қилиш ва нефть-газ соҳасини барқарор ривожлантиришга муносиб ҳисса қўшиб келмоқда.</a:t>
            </a:r>
            <a:endParaRPr lang="ru-RU" sz="2400" dirty="0" smtClean="0">
              <a:solidFill>
                <a:sysClr val="windowText" lastClr="000000"/>
              </a:solidFill>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259935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687</TotalTime>
  <Words>507</Words>
  <Application>Microsoft Office PowerPoint</Application>
  <PresentationFormat>Широкоэкранный</PresentationFormat>
  <Paragraphs>124</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SimSun</vt:lpstr>
      <vt:lpstr>Arial</vt:lpstr>
      <vt:lpstr>Century Gothic</vt:lpstr>
      <vt:lpstr>Times New Roman</vt:lpstr>
      <vt:lpstr>Wingdings 3</vt:lpstr>
      <vt:lpstr>Легкий дым</vt:lpstr>
      <vt:lpstr>“Ўзпартампонаж” АЖ</vt:lpstr>
      <vt:lpstr>“Ўзпартампонаж”  акциядорлик жамияти фаолияти тўғрисида маълумот </vt:lpstr>
      <vt:lpstr>Жамият фаолиятининг асосий вазифалари</vt:lpstr>
      <vt:lpstr>Жамият фаолиятида ишлар жараёни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Бурғулаш жараёнида хизмат кўрсатадиган махсус тампонаж техникалари</vt:lpstr>
      <vt:lpstr>Автобус ва енгил автомашиналар </vt:lpstr>
      <vt:lpstr>Бурғулаш майдонларида цементлаш жараёни</vt:lpstr>
      <vt:lpstr>Ривожланиш истиқболлари</vt:lpstr>
      <vt:lpstr>САНОАТ ХАВФСИЗЛИГИ, СОҒЛИҚНИ САҚЛАШ ВА АТРОФ-МУҲИТНИ ҲИМОЯ ҚИЛИШ</vt:lpstr>
      <vt:lpstr>Нефть ва газ қудуқларини мустаҳкамлашда техника хавфсизлиги бўйича йўриқнома </vt:lpstr>
      <vt:lpstr>КОРХОНА ФАОЛИЯТИНИНГ 2023-2025 ЙИЛЛАРДАГИ АСОСИЙ МОЛИЯВИЙ КЎРСАТКИЧЛАРИ</vt:lpstr>
      <vt:lpstr>Хулоса</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АО</dc:title>
  <dc:creator>hp</dc:creator>
  <cp:lastModifiedBy>hp</cp:lastModifiedBy>
  <cp:revision>58</cp:revision>
  <dcterms:created xsi:type="dcterms:W3CDTF">2026-07-15T04:12:21Z</dcterms:created>
  <dcterms:modified xsi:type="dcterms:W3CDTF">2026-07-16T07:04:30Z</dcterms:modified>
</cp:coreProperties>
</file>